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83" r:id="rId4"/>
    <p:sldId id="274" r:id="rId5"/>
    <p:sldId id="275" r:id="rId6"/>
    <p:sldId id="290" r:id="rId7"/>
    <p:sldId id="289" r:id="rId8"/>
    <p:sldId id="287" r:id="rId9"/>
    <p:sldId id="286" r:id="rId10"/>
    <p:sldId id="296" r:id="rId11"/>
    <p:sldId id="297" r:id="rId12"/>
    <p:sldId id="295" r:id="rId13"/>
    <p:sldId id="294" r:id="rId14"/>
    <p:sldId id="284" r:id="rId15"/>
    <p:sldId id="293" r:id="rId16"/>
    <p:sldId id="291" r:id="rId17"/>
    <p:sldId id="266" r:id="rId18"/>
  </p:sldIdLst>
  <p:sldSz cx="9144000" cy="5715000" type="screen16x1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66"/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>
        <p:scale>
          <a:sx n="70" d="100"/>
          <a:sy n="70" d="100"/>
        </p:scale>
        <p:origin x="-1302" y="-21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hu-HU"/>
              <a:t>2017.10.02.</a:t>
            </a:r>
          </a:p>
        </p:txBody>
      </p:sp>
      <p:sp>
        <p:nvSpPr>
          <p:cNvPr id="4" name="Rectangle 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hu-H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45674756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2017.10.02.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2017.10.02.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2017.10.02.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2017.10.02.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2017.10.02.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2017.10.02.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2017.10.02.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2017.10.02.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2017.10.02.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2017.10.02.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/>
              <a:t>2017.10.02.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coist.com/modular-home-green-roof-archiblox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eighbythesea.co.nz/things-to-do-in-leigh/experience-goat-island/" TargetMode="Externa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6006"/>
            <a:ext cx="7702624" cy="12255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latin typeface="Garamond" panose="02020404030301010803" pitchFamily="18" charset="0"/>
              </a:rPr>
              <a:t>Fenntarthatósági, környezetvédelmi szempontok a strandok minősítése során - hazai és külföldi tapasztalatok</a:t>
            </a:r>
            <a:endParaRPr lang="hu-HU" sz="3600" b="1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4205312"/>
            <a:ext cx="6400800" cy="14605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Dr. Béres András</a:t>
            </a:r>
          </a:p>
          <a:p>
            <a:pPr marL="0" indent="0" algn="ctr" fontAlgn="auto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szakmai 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ügyvezető helyettes</a:t>
            </a:r>
            <a:endParaRPr lang="hu-HU" sz="24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331640" y="193204"/>
            <a:ext cx="64008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indent="0" algn="ctr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hu-HU" dirty="0">
                <a:latin typeface="Garamond" panose="02020404030301010803" pitchFamily="18" charset="0"/>
              </a:rPr>
              <a:t>Kék Hullám Zászló 2018. nyitórendezvény </a:t>
            </a:r>
          </a:p>
          <a:p>
            <a:pPr>
              <a:defRPr/>
            </a:pPr>
            <a:r>
              <a:rPr lang="hu-HU" dirty="0">
                <a:latin typeface="Garamond" panose="02020404030301010803" pitchFamily="18" charset="0"/>
              </a:rPr>
              <a:t>Gyenesdiás, 2018. április 27.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95536" y="121196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>
              <a:spcAft>
                <a:spcPts val="1200"/>
              </a:spcAft>
            </a:pPr>
            <a:r>
              <a:rPr lang="hu-HU" sz="3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Mire figyeljünk – klasszikus eset</a:t>
            </a:r>
            <a:endParaRPr lang="hu-HU" sz="32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251520" y="841276"/>
            <a:ext cx="8534400" cy="15711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Jól megtervezett hangosítás: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Zónák (egy-egy zónában zeneszolgáltatás ill. csendes zónák).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Hangerősség megfelelően szabályozható.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A tájékoztató funkció miatt (is) jó minőségű (korszerű), jól elhelyezett, irányítottan sugárzó hangszórók.</a:t>
            </a:r>
            <a:endParaRPr lang="hu-HU" sz="2400" dirty="0">
              <a:latin typeface="Garamond" panose="02020404030301010803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1521" y="2862724"/>
            <a:ext cx="8496944" cy="19389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Garamond" panose="02020404030301010803" pitchFamily="18" charset="0"/>
              </a:rPr>
              <a:t>Szolgáltatók zajkibocsátása (büfések, körhintások, kölcsönzők, sportpályák, játszóterek stb.)</a:t>
            </a:r>
          </a:p>
          <a:p>
            <a:pPr marL="742950" lvl="1" indent="-28575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Garamond" panose="02020404030301010803" pitchFamily="18" charset="0"/>
              </a:rPr>
              <a:t>Megfelelő elhelyezés - kellő távolság a lakó/üdülőfunkciójú </a:t>
            </a:r>
            <a:r>
              <a:rPr lang="hu-HU" sz="2400" dirty="0" smtClean="0">
                <a:latin typeface="Garamond" panose="02020404030301010803" pitchFamily="18" charset="0"/>
              </a:rPr>
              <a:t>épületektől.</a:t>
            </a:r>
            <a:endParaRPr lang="hu-HU" sz="2400" dirty="0">
              <a:latin typeface="Garamond" panose="02020404030301010803" pitchFamily="18" charset="0"/>
            </a:endParaRPr>
          </a:p>
          <a:p>
            <a:pPr marL="742950" lvl="1" indent="-285750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Garamond" panose="02020404030301010803" pitchFamily="18" charset="0"/>
              </a:rPr>
              <a:t>Belső </a:t>
            </a:r>
            <a:r>
              <a:rPr lang="hu-HU" sz="2400" dirty="0" smtClean="0">
                <a:latin typeface="Garamond" panose="02020404030301010803" pitchFamily="18" charset="0"/>
              </a:rPr>
              <a:t>szabályozás.</a:t>
            </a:r>
          </a:p>
          <a:p>
            <a:pPr algn="ctr" fontAlgn="base">
              <a:spcAft>
                <a:spcPct val="0"/>
              </a:spcAft>
            </a:pPr>
            <a:r>
              <a:rPr lang="hu-HU" sz="2400" b="1" i="1" dirty="0" smtClean="0">
                <a:latin typeface="Garamond" panose="02020404030301010803" pitchFamily="18" charset="0"/>
              </a:rPr>
              <a:t>Üzemeltetési rend időközönkénti felülvizsgálata!</a:t>
            </a:r>
          </a:p>
          <a:p>
            <a:pPr marL="285750" indent="-28575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u-HU" sz="2400" dirty="0">
              <a:latin typeface="Garamond" panose="02020404030301010803" pitchFamily="18" charset="0"/>
            </a:endParaRPr>
          </a:p>
          <a:p>
            <a:pPr marL="742950" lvl="1" indent="-28575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u-HU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7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51520" y="121196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>
              <a:spcAft>
                <a:spcPts val="1200"/>
              </a:spcAft>
            </a:pPr>
            <a:r>
              <a:rPr lang="hu-HU" sz="30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Természetvédelem, klímavédelem, klíma alkalmazkodás</a:t>
            </a:r>
            <a:endParaRPr lang="hu-HU" sz="30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67544" y="1273324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Garamond" panose="02020404030301010803" pitchFamily="18" charset="0"/>
              </a:rPr>
              <a:t>A növényzet tekintetében kizárólag őshonos növényfajok alkalmazása</a:t>
            </a:r>
            <a:r>
              <a:rPr lang="hu-HU" sz="2400" dirty="0" smtClean="0">
                <a:latin typeface="Garamond" panose="02020404030301010803" pitchFamily="18" charset="0"/>
              </a:rPr>
              <a:t>.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Garamond" panose="02020404030301010803" pitchFamily="18" charset="0"/>
              </a:rPr>
              <a:t>Fák </a:t>
            </a:r>
            <a:r>
              <a:rPr lang="hu-HU" sz="2400" dirty="0" smtClean="0">
                <a:latin typeface="Garamond" panose="02020404030301010803" pitchFamily="18" charset="0"/>
              </a:rPr>
              <a:t>telepítése </a:t>
            </a:r>
            <a:r>
              <a:rPr lang="hu-HU" sz="2400" dirty="0">
                <a:latin typeface="Garamond" panose="02020404030301010803" pitchFamily="18" charset="0"/>
              </a:rPr>
              <a:t>ill. meghagyása árnyékolás </a:t>
            </a:r>
            <a:r>
              <a:rPr lang="hu-HU" sz="2400" dirty="0" smtClean="0">
                <a:latin typeface="Garamond" panose="02020404030301010803" pitchFamily="18" charset="0"/>
              </a:rPr>
              <a:t>biztosítására.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Garamond" panose="02020404030301010803" pitchFamily="18" charset="0"/>
              </a:rPr>
              <a:t>M</a:t>
            </a:r>
            <a:r>
              <a:rPr lang="hu-HU" sz="2400" dirty="0" smtClean="0">
                <a:latin typeface="Garamond" panose="02020404030301010803" pitchFamily="18" charset="0"/>
              </a:rPr>
              <a:t>ozaikos </a:t>
            </a:r>
            <a:r>
              <a:rPr lang="hu-HU" sz="2400" dirty="0">
                <a:latin typeface="Garamond" panose="02020404030301010803" pitchFamily="18" charset="0"/>
              </a:rPr>
              <a:t>fűnyírás a peremterületeken (</a:t>
            </a:r>
            <a:r>
              <a:rPr lang="hu-HU" sz="2400" dirty="0" err="1">
                <a:latin typeface="Garamond" panose="02020404030301010803" pitchFamily="18" charset="0"/>
              </a:rPr>
              <a:t>búvósáv</a:t>
            </a:r>
            <a:r>
              <a:rPr lang="hu-HU" sz="2400" dirty="0">
                <a:latin typeface="Garamond" panose="02020404030301010803" pitchFamily="18" charset="0"/>
              </a:rPr>
              <a:t> meghagyása a gerinctelenek számára</a:t>
            </a:r>
            <a:r>
              <a:rPr lang="hu-HU" sz="2400" dirty="0" smtClean="0">
                <a:latin typeface="Garamond" panose="02020404030301010803" pitchFamily="18" charset="0"/>
              </a:rPr>
              <a:t>).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Garamond" panose="02020404030301010803" pitchFamily="18" charset="0"/>
              </a:rPr>
              <a:t>Fényszennyezés csökkentése a világítás megfelelő kialakításával, zárt lámpatestek </a:t>
            </a:r>
            <a:r>
              <a:rPr lang="hu-HU" sz="2400" dirty="0" smtClean="0">
                <a:latin typeface="Garamond" panose="02020404030301010803" pitchFamily="18" charset="0"/>
              </a:rPr>
              <a:t>használata (rovarvédelem).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Garamond" panose="02020404030301010803" pitchFamily="18" charset="0"/>
              </a:rPr>
              <a:t>H</a:t>
            </a:r>
            <a:r>
              <a:rPr lang="hu-HU" sz="2400" dirty="0" smtClean="0">
                <a:latin typeface="Garamond" panose="02020404030301010803" pitchFamily="18" charset="0"/>
              </a:rPr>
              <a:t>orgászási </a:t>
            </a:r>
            <a:r>
              <a:rPr lang="hu-HU" sz="2400" dirty="0">
                <a:latin typeface="Garamond" panose="02020404030301010803" pitchFamily="18" charset="0"/>
              </a:rPr>
              <a:t>lehetőség esetén vízminőség-védelmi szempontból az etetőanyag-használat </a:t>
            </a:r>
            <a:r>
              <a:rPr lang="hu-HU" sz="2400" dirty="0" smtClean="0">
                <a:latin typeface="Garamond" panose="02020404030301010803" pitchFamily="18" charset="0"/>
              </a:rPr>
              <a:t>korlátozása.</a:t>
            </a:r>
            <a:endParaRPr lang="hu-HU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5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Ã©ptalÃ¡lat a kÃ¶vetkezÅre: âcarbon footprintâ"/>
          <p:cNvPicPr>
            <a:picLocks noChangeAspect="1" noChangeArrowheads="1"/>
          </p:cNvPicPr>
          <p:nvPr/>
        </p:nvPicPr>
        <p:blipFill>
          <a:blip r:embed="rId2" cstate="print">
            <a:lum bright="60000"/>
          </a:blip>
          <a:srcRect/>
          <a:stretch>
            <a:fillRect/>
          </a:stretch>
        </p:blipFill>
        <p:spPr bwMode="auto">
          <a:xfrm>
            <a:off x="5292080" y="2569468"/>
            <a:ext cx="3528392" cy="185436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467544" y="1201316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1" indent="-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Madárodúk</a:t>
            </a:r>
            <a:r>
              <a:rPr lang="hu-HU" sz="2400" dirty="0">
                <a:latin typeface="Garamond" panose="02020404030301010803" pitchFamily="18" charset="0"/>
              </a:rPr>
              <a:t>, madáritatók, porfürdők, méh-itatók kihelyezése a strand megfelelő </a:t>
            </a:r>
            <a:r>
              <a:rPr lang="hu-HU" sz="2400" dirty="0" smtClean="0">
                <a:latin typeface="Garamond" panose="02020404030301010803" pitchFamily="18" charset="0"/>
              </a:rPr>
              <a:t>részein – különleges megfigyelőhelyként is </a:t>
            </a:r>
            <a:r>
              <a:rPr lang="hu-HU" sz="2400" dirty="0" smtClean="0">
                <a:latin typeface="Garamond" panose="02020404030301010803" pitchFamily="18" charset="0"/>
              </a:rPr>
              <a:t>szolgálhat- szemléletformálás.</a:t>
            </a:r>
            <a:endParaRPr lang="hu-HU" sz="2400" dirty="0" smtClean="0">
              <a:latin typeface="Garamond" panose="02020404030301010803" pitchFamily="18" charset="0"/>
            </a:endParaRPr>
          </a:p>
          <a:p>
            <a:pPr marL="542925" lvl="1" indent="-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err="1">
                <a:latin typeface="Garamond" panose="02020404030301010803" pitchFamily="18" charset="0"/>
              </a:rPr>
              <a:t>Helyspecifikus</a:t>
            </a:r>
            <a:r>
              <a:rPr lang="hu-HU" sz="2400" dirty="0">
                <a:latin typeface="Garamond" panose="02020404030301010803" pitchFamily="18" charset="0"/>
              </a:rPr>
              <a:t> </a:t>
            </a:r>
            <a:r>
              <a:rPr lang="hu-HU" sz="2400" dirty="0" smtClean="0">
                <a:latin typeface="Garamond" panose="02020404030301010803" pitchFamily="18" charset="0"/>
              </a:rPr>
              <a:t>természetvédelmi információs táblák kihelyezése, akár tanösvény </a:t>
            </a:r>
            <a:r>
              <a:rPr lang="hu-HU" sz="2400" dirty="0" smtClean="0">
                <a:latin typeface="Garamond" panose="02020404030301010803" pitchFamily="18" charset="0"/>
              </a:rPr>
              <a:t>jellegű </a:t>
            </a:r>
            <a:r>
              <a:rPr lang="hu-HU" sz="2400" dirty="0" smtClean="0">
                <a:latin typeface="Garamond" panose="02020404030301010803" pitchFamily="18" charset="0"/>
              </a:rPr>
              <a:t>interaktív bemutató.</a:t>
            </a:r>
          </a:p>
          <a:p>
            <a:pPr marL="542925" lvl="1" indent="-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Garamond" panose="02020404030301010803" pitchFamily="18" charset="0"/>
              </a:rPr>
              <a:t>Minél nagyobb zöldfelület meghagyása a </a:t>
            </a:r>
            <a:r>
              <a:rPr lang="hu-HU" sz="2400" dirty="0" smtClean="0">
                <a:latin typeface="Garamond" panose="02020404030301010803" pitchFamily="18" charset="0"/>
              </a:rPr>
              <a:t>talajszinten (akár </a:t>
            </a:r>
            <a:r>
              <a:rPr lang="hu-HU" sz="2400" dirty="0">
                <a:latin typeface="Garamond" panose="02020404030301010803" pitchFamily="18" charset="0"/>
              </a:rPr>
              <a:t>zöldtetők </a:t>
            </a:r>
            <a:r>
              <a:rPr lang="hu-HU" sz="2400" dirty="0" smtClean="0">
                <a:latin typeface="Garamond" panose="02020404030301010803" pitchFamily="18" charset="0"/>
              </a:rPr>
              <a:t>létrehozásával).</a:t>
            </a:r>
            <a:endParaRPr lang="hu-HU" sz="2400" dirty="0" smtClean="0">
              <a:latin typeface="Garamond" panose="02020404030301010803" pitchFamily="18" charset="0"/>
            </a:endParaRPr>
          </a:p>
          <a:p>
            <a:pPr marL="542925" lvl="1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Garamond" panose="02020404030301010803" pitchFamily="18" charset="0"/>
              </a:rPr>
              <a:t>Az olyan tereptárgyak </a:t>
            </a:r>
            <a:r>
              <a:rPr lang="hu-HU" sz="2400" dirty="0" smtClean="0">
                <a:latin typeface="Garamond" panose="02020404030301010803" pitchFamily="18" charset="0"/>
              </a:rPr>
              <a:t>mellőzése</a:t>
            </a:r>
            <a:r>
              <a:rPr lang="hu-HU" sz="2400" dirty="0">
                <a:latin typeface="Garamond" panose="02020404030301010803" pitchFamily="18" charset="0"/>
              </a:rPr>
              <a:t>, amibe az éjjel aktív állatok, madarak belemászhatnak, beleakadhatnak, </a:t>
            </a:r>
            <a:r>
              <a:rPr lang="hu-HU" sz="2400" dirty="0" smtClean="0">
                <a:latin typeface="Garamond" panose="02020404030301010803" pitchFamily="18" charset="0"/>
              </a:rPr>
              <a:t>belegabalyodhatnak.</a:t>
            </a:r>
            <a:endParaRPr lang="hu-HU" sz="2400" dirty="0">
              <a:latin typeface="Garamond" panose="02020404030301010803" pitchFamily="18" charset="0"/>
            </a:endParaRPr>
          </a:p>
          <a:p>
            <a:pPr marL="180975" lvl="1" algn="ctr">
              <a:spcAft>
                <a:spcPts val="1200"/>
              </a:spcAft>
            </a:pPr>
            <a:r>
              <a:rPr lang="hu-HU" sz="24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FA, </a:t>
            </a:r>
            <a:r>
              <a:rPr lang="hu-HU" sz="2400" b="1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FA</a:t>
            </a:r>
            <a:r>
              <a:rPr lang="hu-HU" sz="24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és FA!!!!</a:t>
            </a:r>
            <a:endParaRPr lang="hu-HU" sz="24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520" y="121196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>
              <a:spcAft>
                <a:spcPts val="1200"/>
              </a:spcAft>
            </a:pPr>
            <a:r>
              <a:rPr lang="hu-HU" sz="30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Természetvédelem, klímavédelem, klíma alkalmazkodás</a:t>
            </a:r>
            <a:endParaRPr lang="hu-HU" sz="30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8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12119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>
              <a:spcAft>
                <a:spcPts val="1200"/>
              </a:spcAft>
            </a:pPr>
            <a:r>
              <a:rPr lang="hu-HU" sz="3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Környezeti nevelés, tájékoztatás</a:t>
            </a:r>
            <a:endParaRPr lang="hu-HU" sz="32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39552" y="985292"/>
            <a:ext cx="846043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Garamond" panose="02020404030301010803" pitchFamily="18" charset="0"/>
              </a:rPr>
              <a:t>KÉK HULLÁM ZÁSZLÓ FRANCHISE </a:t>
            </a:r>
            <a:r>
              <a:rPr lang="hu-HU" sz="2400" dirty="0" smtClean="0">
                <a:latin typeface="Garamond" panose="02020404030301010803" pitchFamily="18" charset="0"/>
              </a:rPr>
              <a:t>KÉZIKÖNYV, 2009. </a:t>
            </a:r>
            <a:r>
              <a:rPr lang="hu-HU" sz="2400" dirty="0">
                <a:latin typeface="Garamond" panose="02020404030301010803" pitchFamily="18" charset="0"/>
              </a:rPr>
              <a:t>(3.5.6.5. Tájékoztatás a környezeti, nevelési programról)</a:t>
            </a:r>
          </a:p>
          <a:p>
            <a:pPr marL="1000125" lvl="2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írásos tájékoztató anyag kifüggesztése (tó ismertetése, vízi élőlények bemutatása, szelektív gyűjtés bemutatása, oktató játékok, kiállítás a strand bejáratánál, </a:t>
            </a:r>
            <a:r>
              <a:rPr lang="hu-HU" sz="2400" dirty="0" err="1" smtClean="0">
                <a:latin typeface="Garamond" panose="02020404030301010803" pitchFamily="18" charset="0"/>
              </a:rPr>
              <a:t>stb</a:t>
            </a:r>
            <a:r>
              <a:rPr lang="hu-HU" sz="2400" dirty="0" smtClean="0">
                <a:latin typeface="Garamond" panose="02020404030301010803" pitchFamily="18" charset="0"/>
              </a:rPr>
              <a:t>);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További javaslatok:</a:t>
            </a:r>
          </a:p>
          <a:p>
            <a:pPr marL="1000125" lvl="2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rendszeresen meghirdetett környezeti és természetismereti nevelési program, animátorral;</a:t>
            </a:r>
          </a:p>
          <a:p>
            <a:pPr marL="1000125" lvl="2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helyi szakmai ill. civil szervezetek bevonása, kapacitás megosztás.</a:t>
            </a:r>
          </a:p>
          <a:p>
            <a:pPr marL="1000125" lvl="2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3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95536" y="12119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>
              <a:spcAft>
                <a:spcPts val="1200"/>
              </a:spcAft>
            </a:pPr>
            <a:r>
              <a:rPr lang="hu-HU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Kínált termékek, </a:t>
            </a:r>
            <a:r>
              <a:rPr lang="hu-HU" sz="3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szolgáltatások</a:t>
            </a:r>
            <a:endParaRPr lang="hu-HU" sz="32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683568" y="913284"/>
            <a:ext cx="83529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Helyi termékek forgalmazása.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Hulladékképződés </a:t>
            </a:r>
            <a:r>
              <a:rPr lang="hu-HU" sz="2400" dirty="0">
                <a:latin typeface="Garamond" panose="02020404030301010803" pitchFamily="18" charset="0"/>
              </a:rPr>
              <a:t>megelőzése (pl. csomagolóanyagok mennyiségének csökkentése) – ez erősen függ a „szolgáltatóktól” </a:t>
            </a:r>
            <a:r>
              <a:rPr lang="hu-HU" sz="2400" dirty="0" smtClean="0">
                <a:latin typeface="Garamond" panose="02020404030301010803" pitchFamily="18" charset="0"/>
              </a:rPr>
              <a:t>is.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Büféknél, egyéb szolgáltatóknál </a:t>
            </a:r>
            <a:r>
              <a:rPr lang="hu-HU" sz="2400" b="1" dirty="0" smtClean="0">
                <a:latin typeface="Garamond" panose="02020404030301010803" pitchFamily="18" charset="0"/>
              </a:rPr>
              <a:t>IS</a:t>
            </a:r>
            <a:r>
              <a:rPr lang="hu-HU" sz="2400" dirty="0" smtClean="0">
                <a:latin typeface="Garamond" panose="02020404030301010803" pitchFamily="18" charset="0"/>
              </a:rPr>
              <a:t> szelektív gyűjtés.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Használt olaj gyűjtése.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Büféknél műanyagok minimalizálása (pl. szívószál).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Környezetbarát tisztítószerek alkalmazása.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b="1" i="1" dirty="0" smtClean="0">
                <a:latin typeface="Garamond" panose="02020404030301010803" pitchFamily="18" charset="0"/>
              </a:rPr>
              <a:t>Szabadtéri könyvszekrény.</a:t>
            </a:r>
            <a:endParaRPr lang="hu-HU" sz="2400" b="1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0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13284"/>
            <a:ext cx="3457228" cy="230425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39552" y="12119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>
              <a:spcAft>
                <a:spcPts val="1200"/>
              </a:spcAft>
            </a:pPr>
            <a:r>
              <a:rPr lang="hu-HU" sz="3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Jó gyakorlatok, példák</a:t>
            </a:r>
            <a:endParaRPr lang="hu-HU" sz="32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067944" y="100342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Garamond" panose="02020404030301010803" pitchFamily="18" charset="0"/>
              </a:rPr>
              <a:t>Franciaország: környezeti nevelési program, szelektív hulladékgyűjtő verseny.</a:t>
            </a:r>
            <a:endParaRPr lang="hu-HU" sz="2000" dirty="0">
              <a:latin typeface="Garamond" panose="02020404030301010803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3289548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Garamond" panose="02020404030301010803" pitchFamily="18" charset="0"/>
              </a:rPr>
              <a:t>Dél-Afrika: vízminőség védelem, a strandon </a:t>
            </a:r>
            <a:r>
              <a:rPr lang="hu-HU" sz="2000" b="1" i="1" dirty="0" smtClean="0">
                <a:latin typeface="Garamond" panose="02020404030301010803" pitchFamily="18" charset="0"/>
              </a:rPr>
              <a:t>csak</a:t>
            </a:r>
            <a:r>
              <a:rPr lang="hu-HU" sz="2000" dirty="0" smtClean="0">
                <a:latin typeface="Garamond" panose="02020404030301010803" pitchFamily="18" charset="0"/>
              </a:rPr>
              <a:t> környezetbarát tisztító szereket alkalmaznak és természetbarát napozószereket forgalmaznak.</a:t>
            </a:r>
            <a:endParaRPr lang="hu-HU" sz="2000" dirty="0">
              <a:latin typeface="Garamond" panose="02020404030301010803" pitchFamily="18" charset="0"/>
            </a:endParaRPr>
          </a:p>
        </p:txBody>
      </p:sp>
      <p:pic>
        <p:nvPicPr>
          <p:cNvPr id="1030" name="Picture 6" descr="Bigbelly trash cans in Ireland. (Special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48830"/>
            <a:ext cx="3037414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3491880" y="4585692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Garamond" panose="02020404030301010803" pitchFamily="18" charset="0"/>
              </a:rPr>
              <a:t>Egyesült Királyság, Halifax: napelemes, tömörítős hulladékgyűjtő konténerek a tengerparti sétányon (Automatikus adattovábbítás, </a:t>
            </a:r>
            <a:r>
              <a:rPr lang="hu-HU" sz="2000" dirty="0" err="1" smtClean="0">
                <a:latin typeface="Garamond" panose="02020404030301010803" pitchFamily="18" charset="0"/>
              </a:rPr>
              <a:t>Wi-Fi</a:t>
            </a:r>
            <a:r>
              <a:rPr lang="hu-HU" sz="2000" dirty="0" smtClean="0">
                <a:latin typeface="Garamond" panose="02020404030301010803" pitchFamily="18" charset="0"/>
              </a:rPr>
              <a:t> </a:t>
            </a:r>
            <a:r>
              <a:rPr lang="hu-HU" sz="2000" dirty="0" err="1" smtClean="0">
                <a:latin typeface="Garamond" panose="02020404030301010803" pitchFamily="18" charset="0"/>
              </a:rPr>
              <a:t>Hotspot</a:t>
            </a:r>
            <a:r>
              <a:rPr lang="hu-HU" sz="2000" dirty="0" smtClean="0">
                <a:latin typeface="Garamond" panose="02020404030301010803" pitchFamily="18" charset="0"/>
              </a:rPr>
              <a:t> is egyben).</a:t>
            </a:r>
            <a:endParaRPr lang="hu-HU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12119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>
              <a:spcAft>
                <a:spcPts val="1200"/>
              </a:spcAft>
            </a:pPr>
            <a:r>
              <a:rPr lang="hu-HU" sz="3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Jó gyakorlatok, példák</a:t>
            </a:r>
            <a:endParaRPr lang="hu-HU" sz="32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 descr="KÃ©ptalÃ¡lat a kÃ¶vetkezÅre: âgreen roof on beachâ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06739"/>
            <a:ext cx="4628143" cy="308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206549" y="37936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200" dirty="0">
                <a:latin typeface="Garamond" panose="02020404030301010803" pitchFamily="18" charset="0"/>
                <a:hlinkClick r:id="rId3"/>
              </a:rPr>
              <a:t>https://www.decoist.com/modular-home-green-roof-archiblox/</a:t>
            </a:r>
            <a:endParaRPr lang="hu-HU" sz="1200" dirty="0">
              <a:latin typeface="Garamond" panose="02020404030301010803" pitchFamily="18" charset="0"/>
            </a:endParaRPr>
          </a:p>
        </p:txBody>
      </p:sp>
      <p:pic>
        <p:nvPicPr>
          <p:cNvPr id="6" name="Kép 5" descr="KÃ©ptalÃ¡lat a kÃ¶vetkezÅre: ânature protection information board on beachâ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2308" y="1753291"/>
            <a:ext cx="4094188" cy="333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5292080" y="5060131"/>
            <a:ext cx="3707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u="sng" dirty="0">
                <a:latin typeface="Garamond" panose="02020404030301010803" pitchFamily="18" charset="0"/>
                <a:hlinkClick r:id="rId5"/>
              </a:rPr>
              <a:t>https://www.leighbythesea.co.nz/things-to-do-in-leigh/experience-goat-island/</a:t>
            </a:r>
            <a:endParaRPr lang="hu-HU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1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0" y="337220"/>
            <a:ext cx="91440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r>
              <a:rPr lang="hu-HU" sz="4000" b="1" i="1" dirty="0" smtClean="0">
                <a:solidFill>
                  <a:srgbClr val="008000"/>
                </a:solidFill>
                <a:latin typeface="Garamond" panose="02020404030301010803" pitchFamily="18" charset="0"/>
              </a:rPr>
              <a:t/>
            </a:r>
            <a:br>
              <a:rPr lang="hu-HU" sz="4000" b="1" i="1" dirty="0" smtClean="0">
                <a:solidFill>
                  <a:srgbClr val="008000"/>
                </a:solidFill>
                <a:latin typeface="Garamond" panose="02020404030301010803" pitchFamily="18" charset="0"/>
              </a:rPr>
            </a:br>
            <a:r>
              <a:rPr lang="hu-HU" sz="4000" b="1" i="1" dirty="0" smtClean="0">
                <a:solidFill>
                  <a:srgbClr val="008000"/>
                </a:solidFill>
                <a:latin typeface="Garamond" panose="02020404030301010803" pitchFamily="18" charset="0"/>
              </a:rPr>
              <a:t>„Legyünk büszkék arra, amik voltunk,</a:t>
            </a:r>
            <a:br>
              <a:rPr lang="hu-HU" sz="4000" b="1" i="1" dirty="0" smtClean="0">
                <a:solidFill>
                  <a:srgbClr val="008000"/>
                </a:solidFill>
                <a:latin typeface="Garamond" panose="02020404030301010803" pitchFamily="18" charset="0"/>
              </a:rPr>
            </a:br>
            <a:r>
              <a:rPr lang="hu-HU" sz="4000" b="1" i="1" dirty="0" smtClean="0">
                <a:solidFill>
                  <a:srgbClr val="008000"/>
                </a:solidFill>
                <a:latin typeface="Garamond" panose="02020404030301010803" pitchFamily="18" charset="0"/>
              </a:rPr>
              <a:t>s igyekezzünk különbek lenni annál,</a:t>
            </a:r>
            <a:br>
              <a:rPr lang="hu-HU" sz="4000" b="1" i="1" dirty="0" smtClean="0">
                <a:solidFill>
                  <a:srgbClr val="008000"/>
                </a:solidFill>
                <a:latin typeface="Garamond" panose="02020404030301010803" pitchFamily="18" charset="0"/>
              </a:rPr>
            </a:br>
            <a:r>
              <a:rPr lang="hu-HU" sz="4000" b="1" i="1" dirty="0" smtClean="0">
                <a:solidFill>
                  <a:srgbClr val="008000"/>
                </a:solidFill>
                <a:latin typeface="Garamond" panose="02020404030301010803" pitchFamily="18" charset="0"/>
              </a:rPr>
              <a:t>amik </a:t>
            </a:r>
            <a:r>
              <a:rPr lang="hu-HU" sz="4000" b="1" i="1" dirty="0" smtClean="0">
                <a:solidFill>
                  <a:srgbClr val="008000"/>
                </a:solidFill>
                <a:latin typeface="Garamond" panose="02020404030301010803" pitchFamily="18" charset="0"/>
              </a:rPr>
              <a:t>vagyunk!” </a:t>
            </a:r>
            <a:endParaRPr lang="hu-HU" sz="4000" b="1" i="1" dirty="0">
              <a:solidFill>
                <a:srgbClr val="008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AutoShape 2" descr="https://mail.hoi.hu/service/home/~/?auth=co&amp;loc=hu&amp;id=58018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9508"/>
            <a:ext cx="4399881" cy="247677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467544" y="84127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Font typeface="Arial" charset="0"/>
              <a:buNone/>
            </a:pPr>
            <a:r>
              <a:rPr lang="hu-HU" sz="4000" b="1" dirty="0" smtClean="0">
                <a:latin typeface="Garamond" panose="02020404030301010803" pitchFamily="18" charset="0"/>
              </a:rPr>
              <a:t>A Nonprofit Kft. bemutatása</a:t>
            </a:r>
          </a:p>
          <a:p>
            <a:pPr marL="0" algn="ctr">
              <a:buFont typeface="Arial" charset="0"/>
              <a:buNone/>
            </a:pPr>
            <a:endParaRPr lang="hu-HU" sz="2600" b="1" dirty="0" smtClean="0">
              <a:latin typeface="Garamond" panose="02020404030301010803" pitchFamily="18" charset="0"/>
            </a:endParaRPr>
          </a:p>
          <a:p>
            <a:pPr marL="0" algn="ctr">
              <a:buFont typeface="Arial" charset="0"/>
              <a:buNone/>
            </a:pPr>
            <a:r>
              <a:rPr lang="hu-HU" sz="4000" b="1" dirty="0" smtClean="0">
                <a:latin typeface="Garamond" panose="02020404030301010803" pitchFamily="18" charset="0"/>
              </a:rPr>
              <a:t>Fenntarthatósági, környezetvédelmi szempontok</a:t>
            </a:r>
          </a:p>
          <a:p>
            <a:pPr marL="0" algn="ctr">
              <a:buFont typeface="Arial" charset="0"/>
              <a:buNone/>
            </a:pPr>
            <a:endParaRPr lang="hu-HU" sz="2400" b="1" dirty="0" smtClean="0">
              <a:latin typeface="Garamond" panose="02020404030301010803" pitchFamily="18" charset="0"/>
            </a:endParaRPr>
          </a:p>
          <a:p>
            <a:pPr marL="0" algn="ctr">
              <a:buFont typeface="Arial" charset="0"/>
              <a:buNone/>
            </a:pPr>
            <a:r>
              <a:rPr lang="hu-HU" sz="4000" b="1" dirty="0" smtClean="0">
                <a:latin typeface="Garamond" panose="02020404030301010803" pitchFamily="18" charset="0"/>
              </a:rPr>
              <a:t>Hazai és külföldi jó gyakorlatok</a:t>
            </a:r>
          </a:p>
          <a:p>
            <a:pPr marL="0" algn="ctr">
              <a:buFont typeface="Arial" charset="0"/>
              <a:buNone/>
            </a:pPr>
            <a:endParaRPr lang="hu-HU" sz="2400" b="1" dirty="0" smtClean="0">
              <a:latin typeface="Garamond" panose="02020404030301010803" pitchFamily="18" charset="0"/>
            </a:endParaRPr>
          </a:p>
          <a:p>
            <a:pPr algn="ctr">
              <a:buFont typeface="Arial" charset="0"/>
              <a:buNone/>
            </a:pP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xmlns="" val="1580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496" y="337220"/>
            <a:ext cx="885698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A </a:t>
            </a:r>
            <a:r>
              <a:rPr lang="hu-HU" sz="2400" dirty="0">
                <a:latin typeface="Garamond" panose="02020404030301010803" pitchFamily="18" charset="0"/>
              </a:rPr>
              <a:t>Földművelésügyi Minisztérium </a:t>
            </a:r>
            <a:r>
              <a:rPr lang="hu-HU" sz="2400" dirty="0" smtClean="0">
                <a:latin typeface="Garamond" panose="02020404030301010803" pitchFamily="18" charset="0"/>
              </a:rPr>
              <a:t>tulajdonában álló </a:t>
            </a:r>
            <a:r>
              <a:rPr lang="hu-HU" sz="2400" dirty="0" err="1" smtClean="0">
                <a:latin typeface="Garamond" panose="02020404030301010803" pitchFamily="18" charset="0"/>
              </a:rPr>
              <a:t>NKft</a:t>
            </a:r>
            <a:r>
              <a:rPr lang="hu-HU" sz="2400" dirty="0" smtClean="0">
                <a:latin typeface="Garamond" panose="02020404030301010803" pitchFamily="18" charset="0"/>
              </a:rPr>
              <a:t>.</a:t>
            </a:r>
            <a:endParaRPr lang="hu-HU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Stratégiai </a:t>
            </a:r>
            <a:r>
              <a:rPr lang="hu-H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tervezés, szabályozás előkészítése, értékelése, adatgyűjtés és feldolgozás, </a:t>
            </a:r>
            <a:r>
              <a:rPr lang="hu-HU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háttérkutatás, </a:t>
            </a:r>
            <a:r>
              <a:rPr lang="hu-H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szakmai, tudományos </a:t>
            </a:r>
            <a:r>
              <a:rPr lang="hu-HU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támogatás.</a:t>
            </a:r>
            <a:endParaRPr lang="hu-HU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Hazai és nemzetközi szervezetekben való részvétel, </a:t>
            </a:r>
            <a:r>
              <a:rPr lang="hu-HU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képviselet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Környezetvédelmi feladatok, természetmegőrzés, tájfenntartás.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Pályázatok előkészítése, pályázatkezelés</a:t>
            </a:r>
            <a:r>
              <a:rPr lang="hu-H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, lebonyolítás, </a:t>
            </a:r>
            <a:r>
              <a:rPr lang="hu-HU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monitoring</a:t>
            </a:r>
            <a:br>
              <a:rPr lang="hu-HU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(pl. tanyafejlesztés, zártkertek fejlesztése).</a:t>
            </a:r>
            <a:endParaRPr lang="hu-HU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Szak- és felnőttképzés, tankönyvek </a:t>
            </a:r>
            <a:r>
              <a:rPr lang="hu-HU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készítése és </a:t>
            </a:r>
            <a:r>
              <a:rPr lang="hu-H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kiadása, vizsgaszervezés.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Szaklapok gondozása, </a:t>
            </a:r>
            <a:r>
              <a:rPr lang="hu-HU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kiadása.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b="1" i="1" dirty="0" err="1" smtClean="0">
                <a:solidFill>
                  <a:srgbClr val="3399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Ökotudatos</a:t>
            </a:r>
            <a:r>
              <a:rPr lang="hu-HU" sz="2400" b="1" i="1" dirty="0" smtClean="0">
                <a:solidFill>
                  <a:srgbClr val="3399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szemlélet terjesztése.</a:t>
            </a:r>
            <a:endParaRPr lang="hu-HU" sz="2400" b="1" i="1" dirty="0">
              <a:solidFill>
                <a:srgbClr val="339966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7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95536" y="24839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Garamond" panose="02020404030301010803" pitchFamily="18" charset="0"/>
              </a:rPr>
              <a:t>Fenntarthatósági, környezetvédelmi szempontok</a:t>
            </a:r>
            <a:endParaRPr lang="hu-HU" sz="3200" b="1" dirty="0">
              <a:latin typeface="Garamond" panose="02020404030301010803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086025" y="1201316"/>
            <a:ext cx="8057975" cy="543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1" indent="-3619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Garamond" panose="02020404030301010803" pitchFamily="18" charset="0"/>
              </a:rPr>
              <a:t>Hulladékgazdálkodás</a:t>
            </a:r>
          </a:p>
          <a:p>
            <a:pPr marL="542925" lvl="1" indent="-3619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Vízgazdálkodás, vízkészlet-gazdálkodás</a:t>
            </a:r>
          </a:p>
          <a:p>
            <a:pPr marL="542925" lvl="1" indent="-3619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Energiafelhasználás, közlekedés</a:t>
            </a:r>
          </a:p>
          <a:p>
            <a:pPr marL="542925" lvl="1" indent="-3619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Zajvédelem</a:t>
            </a:r>
          </a:p>
          <a:p>
            <a:pPr marL="542925" lvl="1" indent="-3619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Természetvédelem</a:t>
            </a:r>
          </a:p>
          <a:p>
            <a:pPr marL="542925" lvl="1" indent="-3619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Klímavédelem, klíma alkalmazkodás</a:t>
            </a:r>
          </a:p>
          <a:p>
            <a:pPr marL="542925" lvl="1" indent="-3619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Kínált termékek, </a:t>
            </a:r>
            <a:r>
              <a:rPr lang="hu-HU" sz="28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szolgáltatások</a:t>
            </a:r>
          </a:p>
          <a:p>
            <a:pPr marL="542925" lvl="1" indent="-3619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Jó gyakorlatok</a:t>
            </a:r>
            <a:endParaRPr lang="hu-HU" sz="28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542925" lvl="1" indent="-36195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hu-HU" sz="28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542925" lvl="1" indent="-36195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hu-HU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1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95536" y="12119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Garamond" panose="02020404030301010803" pitchFamily="18" charset="0"/>
              </a:rPr>
              <a:t>Hulladékgazdálkodás</a:t>
            </a:r>
            <a:endParaRPr lang="hu-HU" sz="3200" b="1" dirty="0">
              <a:latin typeface="Garamond" panose="02020404030301010803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66824" y="841276"/>
            <a:ext cx="80579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1" indent="-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i="1" dirty="0" smtClean="0">
                <a:latin typeface="Garamond" panose="02020404030301010803" pitchFamily="18" charset="0"/>
              </a:rPr>
              <a:t>Hulladékhierarchia – hulladékképződés megelőzése!</a:t>
            </a:r>
          </a:p>
          <a:p>
            <a:pPr marL="542925" lvl="1" indent="-3619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Szelektív hulladékgyűjtés</a:t>
            </a:r>
          </a:p>
          <a:p>
            <a:pPr marL="1000125" lvl="2" indent="-361950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Garamond" panose="02020404030301010803" pitchFamily="18" charset="0"/>
              </a:rPr>
              <a:t>megfelelő méretű, darabszámú gyűjtőedény;</a:t>
            </a:r>
          </a:p>
          <a:p>
            <a:pPr marL="1000125" lvl="2" indent="-361950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Garamond" panose="02020404030301010803" pitchFamily="18" charset="0"/>
              </a:rPr>
              <a:t>környezetbarát anyagból készült </a:t>
            </a:r>
            <a:r>
              <a:rPr lang="hu-HU" sz="2200" dirty="0" err="1" smtClean="0">
                <a:latin typeface="Garamond" panose="02020404030301010803" pitchFamily="18" charset="0"/>
              </a:rPr>
              <a:t>edényzet</a:t>
            </a:r>
            <a:r>
              <a:rPr lang="hu-HU" sz="2200" dirty="0" smtClean="0">
                <a:latin typeface="Garamond" panose="02020404030301010803" pitchFamily="18" charset="0"/>
              </a:rPr>
              <a:t>;</a:t>
            </a:r>
          </a:p>
          <a:p>
            <a:pPr marL="1000125" lvl="2" indent="-361950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Garamond" panose="02020404030301010803" pitchFamily="18" charset="0"/>
              </a:rPr>
              <a:t>tájékoztató táblák alkalmazása;</a:t>
            </a:r>
          </a:p>
          <a:p>
            <a:pPr marL="1000125" lvl="2" indent="-361950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Garamond" panose="02020404030301010803" pitchFamily="18" charset="0"/>
              </a:rPr>
              <a:t>üveghulladék?!</a:t>
            </a:r>
          </a:p>
          <a:p>
            <a:pPr marL="1000125" lvl="2" indent="-361950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Garamond" panose="02020404030301010803" pitchFamily="18" charset="0"/>
              </a:rPr>
              <a:t>hulladéktömörítő alkalmazása;</a:t>
            </a:r>
          </a:p>
          <a:p>
            <a:pPr marL="1000125" lvl="2" indent="-361950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Garamond" panose="02020404030301010803" pitchFamily="18" charset="0"/>
              </a:rPr>
              <a:t>megfelelő gyakoriságú ürítés;</a:t>
            </a:r>
            <a:endParaRPr lang="hu-HU" sz="2200" dirty="0">
              <a:latin typeface="Garamond" panose="02020404030301010803" pitchFamily="18" charset="0"/>
            </a:endParaRPr>
          </a:p>
          <a:p>
            <a:pPr marL="1000125" lvl="2" indent="-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Garamond" panose="02020404030301010803" pitchFamily="18" charset="0"/>
              </a:rPr>
              <a:t>a strandokon hasonló-egységes rendszer kialakítása?</a:t>
            </a:r>
          </a:p>
          <a:p>
            <a:pPr marL="542925" lvl="1" indent="-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Dohányzóhelyek, megfelelő számú csikkgyűjtő.</a:t>
            </a:r>
          </a:p>
          <a:p>
            <a:pPr marL="542925" lvl="1" indent="-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Újrahasznosított anyagok alkalmazása kint és bent.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b="1" i="1" dirty="0" smtClean="0">
                <a:latin typeface="Garamond" panose="02020404030301010803" pitchFamily="18" charset="0"/>
              </a:rPr>
              <a:t>Zöldhulladék elkülönített gyűjtése, komposztálása.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sz="2400" dirty="0" smtClean="0">
              <a:latin typeface="Garamond" panose="02020404030301010803" pitchFamily="18" charset="0"/>
            </a:endParaRP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sz="24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8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26521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hu-HU" sz="3200" b="1" dirty="0">
                <a:latin typeface="Garamond" panose="02020404030301010803" pitchFamily="18" charset="0"/>
              </a:rPr>
              <a:t>Vízgazdálkodás, vízkészlet-gazdálkodás</a:t>
            </a:r>
          </a:p>
        </p:txBody>
      </p:sp>
      <p:sp>
        <p:nvSpPr>
          <p:cNvPr id="3" name="Téglalap 2"/>
          <p:cNvSpPr/>
          <p:nvPr/>
        </p:nvSpPr>
        <p:spPr>
          <a:xfrm>
            <a:off x="611560" y="908630"/>
            <a:ext cx="81976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Víztakarékos üzemeltetés: mosdók, zuhanyzók, WC-k.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Szürke víz hasznosítása.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Csapadékvíz tárolása, hasznosítása.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b="1" i="1" dirty="0" smtClean="0">
                <a:latin typeface="Garamond" panose="02020404030301010803" pitchFamily="18" charset="0"/>
              </a:rPr>
              <a:t>Fokozott figyelem az elfolyó vizek minőségére!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Növényvédő szerek, rovarölő szerek körültekintő alkalmazása!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A víz minőségéről megfelelő tájékoztatás biztosítása, nem csak az aktuális, hanem több évre visszamenő módon.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b="1" i="1" dirty="0" smtClean="0">
                <a:latin typeface="Garamond" panose="02020404030301010803" pitchFamily="18" charset="0"/>
              </a:rPr>
              <a:t>Ha volt kedvezőtlen vízminőségű állapot, akkor ennek magyarázatáról, okáról tájékoztatni.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sz="2400" dirty="0" smtClean="0">
              <a:latin typeface="Garamond" panose="02020404030301010803" pitchFamily="18" charset="0"/>
            </a:endParaRP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sz="24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51520" y="12119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>
              <a:spcAft>
                <a:spcPts val="1200"/>
              </a:spcAft>
            </a:pPr>
            <a:r>
              <a:rPr lang="hu-HU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Energiafelhasználás, </a:t>
            </a:r>
            <a:r>
              <a:rPr lang="hu-HU" sz="3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közlekedés</a:t>
            </a:r>
            <a:endParaRPr lang="hu-HU" sz="32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87549" y="841276"/>
            <a:ext cx="80579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1" indent="-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</a:rPr>
              <a:t>Energiafelhasználás</a:t>
            </a:r>
          </a:p>
          <a:p>
            <a:pPr marL="1000125" lvl="2" indent="-361950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Garamond" panose="02020404030301010803" pitchFamily="18" charset="0"/>
              </a:rPr>
              <a:t>Energiafelhasználás csökkentése: pl. hűtés, világítás.</a:t>
            </a:r>
          </a:p>
          <a:p>
            <a:pPr marL="1000125" lvl="2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Megújuló energiaforrások használata: napelemek, napkollektorok.</a:t>
            </a:r>
          </a:p>
          <a:p>
            <a:pPr marL="542925" lvl="1" indent="-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Közlekedés</a:t>
            </a:r>
          </a:p>
          <a:p>
            <a:pPr marL="1000125" lvl="2" indent="-361950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Gyalogosan, kerékpárral könnyű megközelíthetőség.</a:t>
            </a:r>
          </a:p>
          <a:p>
            <a:pPr marL="1000125" lvl="2" indent="-361950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Megfelelő lehetőség és kapacitás a kerékpárok tárolására.</a:t>
            </a:r>
          </a:p>
          <a:p>
            <a:pPr marL="1000125" lvl="2" indent="-361950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Fedett, biztonságos tároló.</a:t>
            </a:r>
          </a:p>
          <a:p>
            <a:pPr marL="1000125" lvl="2" indent="-361950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Kerékpárkölcsönzés.</a:t>
            </a:r>
          </a:p>
          <a:p>
            <a:pPr marL="1000125" lvl="2" indent="-361950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Közösségi közlekedési lehetőségek biztosítása.</a:t>
            </a:r>
          </a:p>
          <a:p>
            <a:pPr marL="1000125" lvl="2" indent="-361950">
              <a:buFont typeface="Arial" panose="020B0604020202020204" pitchFamily="34" charset="0"/>
              <a:buChar char="•"/>
            </a:pPr>
            <a:r>
              <a:rPr lang="hu-HU" sz="2200" b="1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Elektromos töltőállomás biztosítása.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sz="24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51520" y="49188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>
              <a:spcAft>
                <a:spcPts val="1200"/>
              </a:spcAft>
            </a:pPr>
            <a:r>
              <a:rPr lang="hu-HU" sz="3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Zajvédelem</a:t>
            </a:r>
            <a:endParaRPr lang="hu-HU" sz="32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87549" y="769268"/>
            <a:ext cx="8504931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algn="ctr">
              <a:spcAft>
                <a:spcPts val="2400"/>
              </a:spcAft>
            </a:pPr>
            <a:r>
              <a:rPr lang="hu-HU" sz="2400" dirty="0" smtClean="0">
                <a:latin typeface="Garamond" panose="02020404030301010803" pitchFamily="18" charset="0"/>
              </a:rPr>
              <a:t>JÓ STRAND	  </a:t>
            </a:r>
            <a:r>
              <a:rPr lang="hu-HU" sz="2400" dirty="0" smtClean="0">
                <a:latin typeface="Garamond" panose="02020404030301010803" pitchFamily="18" charset="0"/>
                <a:sym typeface="Wingdings"/>
              </a:rPr>
              <a:t>  </a:t>
            </a:r>
            <a:r>
              <a:rPr lang="hu-HU" sz="2400" dirty="0" smtClean="0">
                <a:latin typeface="Garamond" panose="02020404030301010803" pitchFamily="18" charset="0"/>
              </a:rPr>
              <a:t>NÉPSZERŰ</a:t>
            </a:r>
            <a:r>
              <a:rPr lang="hu-HU" sz="2400" dirty="0" smtClean="0">
                <a:latin typeface="Garamond" panose="02020404030301010803" pitchFamily="18" charset="0"/>
                <a:sym typeface="Wingdings"/>
              </a:rPr>
              <a:t>    </a:t>
            </a:r>
            <a:r>
              <a:rPr lang="hu-HU" sz="2400" dirty="0" smtClean="0">
                <a:latin typeface="Garamond" panose="02020404030301010803" pitchFamily="18" charset="0"/>
              </a:rPr>
              <a:t>ZAJOS</a:t>
            </a:r>
          </a:p>
          <a:p>
            <a:pPr marL="1000125" lvl="2" indent="-3619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Garamond" panose="02020404030301010803" pitchFamily="18" charset="0"/>
              </a:rPr>
              <a:t>a természet hangjai (szél, hullámok, fák susogása, madarak);</a:t>
            </a:r>
          </a:p>
          <a:p>
            <a:pPr marL="1000125" lvl="2" indent="-3619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Garamond" panose="02020404030301010803" pitchFamily="18" charset="0"/>
              </a:rPr>
              <a:t>a fürdőző közönség hangja (főleg gyerekek);</a:t>
            </a:r>
          </a:p>
          <a:p>
            <a:pPr marL="1000125" lvl="2" indent="-3619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Garamond" panose="02020404030301010803" pitchFamily="18" charset="0"/>
              </a:rPr>
              <a:t>a strand üzeméből adódó zajhatások</a:t>
            </a:r>
          </a:p>
          <a:p>
            <a:pPr marL="1457325" lvl="3" indent="-3619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Garamond" panose="02020404030301010803" pitchFamily="18" charset="0"/>
              </a:rPr>
              <a:t>szolgáltatók, büfék </a:t>
            </a:r>
            <a:r>
              <a:rPr lang="hu-HU" sz="2200" i="1" dirty="0" smtClean="0">
                <a:latin typeface="Garamond" panose="02020404030301010803" pitchFamily="18" charset="0"/>
              </a:rPr>
              <a:t>(gépészet, zene</a:t>
            </a:r>
            <a:r>
              <a:rPr lang="hu-HU" sz="2200" dirty="0" smtClean="0">
                <a:latin typeface="Garamond" panose="02020404030301010803" pitchFamily="18" charset="0"/>
              </a:rPr>
              <a:t>) </a:t>
            </a:r>
          </a:p>
          <a:p>
            <a:pPr marL="1457325" lvl="3" indent="-3619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Garamond" panose="02020404030301010803" pitchFamily="18" charset="0"/>
              </a:rPr>
              <a:t>parkolás</a:t>
            </a:r>
          </a:p>
          <a:p>
            <a:pPr marL="1457325" lvl="3" indent="-3619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Garamond" panose="02020404030301010803" pitchFamily="18" charset="0"/>
              </a:rPr>
              <a:t>hangosítás</a:t>
            </a:r>
          </a:p>
          <a:p>
            <a:pPr marL="1914525" lvl="4" indent="-3619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200" i="1" dirty="0" smtClean="0">
                <a:latin typeface="Garamond" panose="02020404030301010803" pitchFamily="18" charset="0"/>
              </a:rPr>
              <a:t>állandó zene vagy rádió </a:t>
            </a:r>
            <a:r>
              <a:rPr lang="hu-HU" sz="2200" i="1" dirty="0" err="1" smtClean="0">
                <a:latin typeface="Garamond" panose="02020404030301010803" pitchFamily="18" charset="0"/>
              </a:rPr>
              <a:t>szolgáltás</a:t>
            </a:r>
            <a:endParaRPr lang="hu-HU" sz="2200" i="1" dirty="0" smtClean="0">
              <a:latin typeface="Garamond" panose="02020404030301010803" pitchFamily="18" charset="0"/>
            </a:endParaRPr>
          </a:p>
          <a:p>
            <a:pPr marL="1914525" lvl="4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sz="2200" i="1" dirty="0" smtClean="0">
                <a:latin typeface="Garamond" panose="02020404030301010803" pitchFamily="18" charset="0"/>
              </a:rPr>
              <a:t>információk közlése, tájékoztatás</a:t>
            </a:r>
          </a:p>
          <a:p>
            <a:pPr algn="ctr"/>
            <a:r>
              <a:rPr lang="hu-HU" sz="2200" dirty="0">
                <a:latin typeface="Garamond" panose="02020404030301010803" pitchFamily="18" charset="0"/>
              </a:rPr>
              <a:t>KLASSZIKUS ESETBEN A FÜRDŐZŐ KÖZÖNSÉGET, ILLETVE A KÖZVETLEN KÖRNYZETET ÉRINTI, </a:t>
            </a:r>
            <a:r>
              <a:rPr lang="hu-HU" sz="2200" dirty="0" smtClean="0">
                <a:latin typeface="Garamond" panose="02020404030301010803" pitchFamily="18" charset="0"/>
              </a:rPr>
              <a:t>ÁLTALÁBAN </a:t>
            </a:r>
            <a:r>
              <a:rPr lang="hu-HU" sz="2200" dirty="0">
                <a:latin typeface="Garamond" panose="02020404030301010803" pitchFamily="18" charset="0"/>
              </a:rPr>
              <a:t>CSAK NAPPALI IDŐSZAKBAN.</a:t>
            </a: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sz="24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542925" lvl="1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0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259632" y="24467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>
              <a:spcAft>
                <a:spcPts val="1200"/>
              </a:spcAft>
            </a:pPr>
            <a:r>
              <a:rPr lang="hu-HU" sz="3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Nem klasszikus eset…</a:t>
            </a:r>
            <a:endParaRPr lang="hu-HU" sz="32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11" b="7880"/>
          <a:stretch/>
        </p:blipFill>
        <p:spPr>
          <a:xfrm>
            <a:off x="899592" y="1561356"/>
            <a:ext cx="749364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36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2436</TotalTime>
  <Words>693</Words>
  <Application>Microsoft Office PowerPoint</Application>
  <PresentationFormat>Diavetítés a képernyőre (16:10 oldalarány)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Fenntarthatósági, környezetvédelmi szempontok a strandok minősítése során - hazai és külföldi tapasztalatok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</vt:vector>
  </TitlesOfParts>
  <Company>NAKVI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Bősze Balázs</dc:creator>
  <cp:lastModifiedBy>Felhasználó</cp:lastModifiedBy>
  <cp:revision>105</cp:revision>
  <dcterms:created xsi:type="dcterms:W3CDTF">2017-10-02T06:52:57Z</dcterms:created>
  <dcterms:modified xsi:type="dcterms:W3CDTF">2018-04-26T18:39:22Z</dcterms:modified>
</cp:coreProperties>
</file>