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1"/>
  </p:notesMasterIdLst>
  <p:sldIdLst>
    <p:sldId id="370" r:id="rId4"/>
    <p:sldId id="371" r:id="rId5"/>
    <p:sldId id="329" r:id="rId6"/>
    <p:sldId id="373" r:id="rId7"/>
    <p:sldId id="334" r:id="rId8"/>
    <p:sldId id="317" r:id="rId9"/>
    <p:sldId id="332" r:id="rId10"/>
    <p:sldId id="333" r:id="rId11"/>
    <p:sldId id="336" r:id="rId12"/>
    <p:sldId id="335" r:id="rId13"/>
    <p:sldId id="337" r:id="rId14"/>
    <p:sldId id="331" r:id="rId15"/>
    <p:sldId id="366" r:id="rId16"/>
    <p:sldId id="364" r:id="rId17"/>
    <p:sldId id="367" r:id="rId18"/>
    <p:sldId id="365" r:id="rId19"/>
    <p:sldId id="368" r:id="rId20"/>
    <p:sldId id="369" r:id="rId21"/>
    <p:sldId id="357" r:id="rId22"/>
    <p:sldId id="358" r:id="rId23"/>
    <p:sldId id="359" r:id="rId24"/>
    <p:sldId id="339" r:id="rId25"/>
    <p:sldId id="341" r:id="rId26"/>
    <p:sldId id="342" r:id="rId27"/>
    <p:sldId id="344" r:id="rId28"/>
    <p:sldId id="346" r:id="rId29"/>
    <p:sldId id="347" r:id="rId30"/>
    <p:sldId id="348" r:id="rId31"/>
    <p:sldId id="350" r:id="rId32"/>
    <p:sldId id="351" r:id="rId33"/>
    <p:sldId id="352" r:id="rId34"/>
    <p:sldId id="353" r:id="rId35"/>
    <p:sldId id="363" r:id="rId36"/>
    <p:sldId id="354" r:id="rId37"/>
    <p:sldId id="355" r:id="rId38"/>
    <p:sldId id="356" r:id="rId39"/>
    <p:sldId id="372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5936" autoAdjust="0"/>
  </p:normalViewPr>
  <p:slideViewPr>
    <p:cSldViewPr>
      <p:cViewPr varScale="1">
        <p:scale>
          <a:sx n="110" d="100"/>
          <a:sy n="110" d="100"/>
        </p:scale>
        <p:origin x="12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Times New Roman CE"/>
                <a:ea typeface="Times New Roman CE"/>
                <a:cs typeface="Times New Roman CE"/>
              </a:defRPr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Balaton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trofitásának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alakulása az a-klorofill maximumok alapján, 
1981-2023</a:t>
            </a:r>
          </a:p>
        </c:rich>
      </c:tx>
      <c:layout>
        <c:manualLayout>
          <c:xMode val="edge"/>
          <c:yMode val="edge"/>
          <c:x val="0.13645833333333363"/>
          <c:y val="2.02020202020202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8125E-2"/>
          <c:y val="0.13131313131313141"/>
          <c:w val="0.89687499999999998"/>
          <c:h val="0.73569023569023695"/>
        </c:manualLayout>
      </c:layout>
      <c:areaChart>
        <c:grouping val="stacked"/>
        <c:varyColors val="0"/>
        <c:ser>
          <c:idx val="5"/>
          <c:order val="4"/>
          <c:tx>
            <c:v>Mezotróf</c:v>
          </c:tx>
          <c:spPr>
            <a:gradFill rotWithShape="0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[1]B03_Siófok!$A$3:$A$48</c:f>
              <c:numCache>
                <c:formatCode>0</c:formatCode>
                <c:ptCount val="46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[1]B16_Keszthely!$F$3:$F$47</c:f>
              <c:numCache>
                <c:formatCode>General</c:formatCode>
                <c:ptCount val="44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17</c:v>
                </c:pt>
                <c:pt idx="4">
                  <c:v>17</c:v>
                </c:pt>
                <c:pt idx="5">
                  <c:v>17</c:v>
                </c:pt>
                <c:pt idx="6">
                  <c:v>17</c:v>
                </c:pt>
                <c:pt idx="7">
                  <c:v>17</c:v>
                </c:pt>
                <c:pt idx="8">
                  <c:v>17</c:v>
                </c:pt>
                <c:pt idx="9">
                  <c:v>17</c:v>
                </c:pt>
                <c:pt idx="10">
                  <c:v>17</c:v>
                </c:pt>
                <c:pt idx="11">
                  <c:v>17</c:v>
                </c:pt>
                <c:pt idx="12">
                  <c:v>17</c:v>
                </c:pt>
                <c:pt idx="13">
                  <c:v>17</c:v>
                </c:pt>
                <c:pt idx="14">
                  <c:v>17</c:v>
                </c:pt>
                <c:pt idx="15">
                  <c:v>17</c:v>
                </c:pt>
                <c:pt idx="16">
                  <c:v>17</c:v>
                </c:pt>
                <c:pt idx="17">
                  <c:v>17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1">
                  <c:v>17</c:v>
                </c:pt>
                <c:pt idx="22">
                  <c:v>17</c:v>
                </c:pt>
                <c:pt idx="23">
                  <c:v>17</c:v>
                </c:pt>
                <c:pt idx="24">
                  <c:v>17</c:v>
                </c:pt>
                <c:pt idx="25">
                  <c:v>17</c:v>
                </c:pt>
                <c:pt idx="26">
                  <c:v>17</c:v>
                </c:pt>
                <c:pt idx="27">
                  <c:v>17</c:v>
                </c:pt>
                <c:pt idx="28">
                  <c:v>17</c:v>
                </c:pt>
                <c:pt idx="29">
                  <c:v>17</c:v>
                </c:pt>
                <c:pt idx="30">
                  <c:v>17</c:v>
                </c:pt>
                <c:pt idx="31">
                  <c:v>17</c:v>
                </c:pt>
                <c:pt idx="32">
                  <c:v>17</c:v>
                </c:pt>
                <c:pt idx="33">
                  <c:v>17</c:v>
                </c:pt>
                <c:pt idx="34">
                  <c:v>17</c:v>
                </c:pt>
                <c:pt idx="35">
                  <c:v>17</c:v>
                </c:pt>
                <c:pt idx="36">
                  <c:v>17</c:v>
                </c:pt>
                <c:pt idx="37">
                  <c:v>17</c:v>
                </c:pt>
                <c:pt idx="38">
                  <c:v>17</c:v>
                </c:pt>
                <c:pt idx="39">
                  <c:v>17</c:v>
                </c:pt>
                <c:pt idx="40">
                  <c:v>17</c:v>
                </c:pt>
                <c:pt idx="41">
                  <c:v>17</c:v>
                </c:pt>
                <c:pt idx="42">
                  <c:v>17</c:v>
                </c:pt>
                <c:pt idx="4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1-4210-A2DF-C337C947B18C}"/>
            </c:ext>
          </c:extLst>
        </c:ser>
        <c:ser>
          <c:idx val="6"/>
          <c:order val="5"/>
          <c:tx>
            <c:v>Eutróf</c:v>
          </c:tx>
          <c:spPr>
            <a:gradFill rotWithShape="0">
              <a:gsLst>
                <a:gs pos="0">
                  <a:srgbClr val="CCFFCC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[1]B03_Siófok!$A$3:$A$48</c:f>
              <c:numCache>
                <c:formatCode>0</c:formatCode>
                <c:ptCount val="46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[1]B16_Keszthely!$G$3:$G$47</c:f>
              <c:numCache>
                <c:formatCode>General</c:formatCode>
                <c:ptCount val="4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F1-4210-A2DF-C337C947B18C}"/>
            </c:ext>
          </c:extLst>
        </c:ser>
        <c:ser>
          <c:idx val="7"/>
          <c:order val="6"/>
          <c:tx>
            <c:v>Hipertróf</c:v>
          </c:tx>
          <c:spPr>
            <a:gradFill rotWithShape="0">
              <a:gsLst>
                <a:gs pos="0">
                  <a:srgbClr val="FFFF99"/>
                </a:gs>
                <a:gs pos="100000">
                  <a:srgbClr val="FFFFFF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cat>
            <c:numRef>
              <c:f>[1]B03_Siófok!$A$3:$A$48</c:f>
              <c:numCache>
                <c:formatCode>0</c:formatCode>
                <c:ptCount val="46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[1]B16_Keszthely!$H$3:$H$47</c:f>
              <c:numCache>
                <c:formatCode>General</c:formatCode>
                <c:ptCount val="44"/>
                <c:pt idx="0">
                  <c:v>233</c:v>
                </c:pt>
                <c:pt idx="1">
                  <c:v>233</c:v>
                </c:pt>
                <c:pt idx="2">
                  <c:v>233</c:v>
                </c:pt>
                <c:pt idx="3">
                  <c:v>233</c:v>
                </c:pt>
                <c:pt idx="4">
                  <c:v>233</c:v>
                </c:pt>
                <c:pt idx="5">
                  <c:v>233</c:v>
                </c:pt>
                <c:pt idx="6">
                  <c:v>233</c:v>
                </c:pt>
                <c:pt idx="7">
                  <c:v>233</c:v>
                </c:pt>
                <c:pt idx="8">
                  <c:v>233</c:v>
                </c:pt>
                <c:pt idx="9">
                  <c:v>233</c:v>
                </c:pt>
                <c:pt idx="10">
                  <c:v>233</c:v>
                </c:pt>
                <c:pt idx="11">
                  <c:v>233</c:v>
                </c:pt>
                <c:pt idx="12">
                  <c:v>233</c:v>
                </c:pt>
                <c:pt idx="13">
                  <c:v>233</c:v>
                </c:pt>
                <c:pt idx="14">
                  <c:v>233</c:v>
                </c:pt>
                <c:pt idx="15">
                  <c:v>233</c:v>
                </c:pt>
                <c:pt idx="16">
                  <c:v>233</c:v>
                </c:pt>
                <c:pt idx="17">
                  <c:v>233</c:v>
                </c:pt>
                <c:pt idx="18">
                  <c:v>233</c:v>
                </c:pt>
                <c:pt idx="19">
                  <c:v>233</c:v>
                </c:pt>
                <c:pt idx="20">
                  <c:v>233</c:v>
                </c:pt>
                <c:pt idx="21">
                  <c:v>233</c:v>
                </c:pt>
                <c:pt idx="22">
                  <c:v>233</c:v>
                </c:pt>
                <c:pt idx="23">
                  <c:v>233</c:v>
                </c:pt>
                <c:pt idx="24">
                  <c:v>233</c:v>
                </c:pt>
                <c:pt idx="25">
                  <c:v>233</c:v>
                </c:pt>
                <c:pt idx="26">
                  <c:v>233</c:v>
                </c:pt>
                <c:pt idx="27">
                  <c:v>233</c:v>
                </c:pt>
                <c:pt idx="28">
                  <c:v>233</c:v>
                </c:pt>
                <c:pt idx="29">
                  <c:v>233</c:v>
                </c:pt>
                <c:pt idx="30">
                  <c:v>233</c:v>
                </c:pt>
                <c:pt idx="31">
                  <c:v>233</c:v>
                </c:pt>
                <c:pt idx="32">
                  <c:v>233</c:v>
                </c:pt>
                <c:pt idx="33">
                  <c:v>233</c:v>
                </c:pt>
                <c:pt idx="34">
                  <c:v>233</c:v>
                </c:pt>
                <c:pt idx="35">
                  <c:v>233</c:v>
                </c:pt>
                <c:pt idx="36">
                  <c:v>233</c:v>
                </c:pt>
                <c:pt idx="37">
                  <c:v>233</c:v>
                </c:pt>
                <c:pt idx="38">
                  <c:v>233</c:v>
                </c:pt>
                <c:pt idx="39">
                  <c:v>233</c:v>
                </c:pt>
                <c:pt idx="40">
                  <c:v>233</c:v>
                </c:pt>
                <c:pt idx="41">
                  <c:v>233</c:v>
                </c:pt>
                <c:pt idx="42">
                  <c:v>233</c:v>
                </c:pt>
                <c:pt idx="43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F1-4210-A2DF-C337C947B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61344"/>
        <c:axId val="51176960"/>
      </c:areaChart>
      <c:lineChart>
        <c:grouping val="standard"/>
        <c:varyColors val="0"/>
        <c:ser>
          <c:idx val="0"/>
          <c:order val="0"/>
          <c:tx>
            <c:v>Siófok</c:v>
          </c:tx>
          <c:spPr>
            <a:ln w="12700">
              <a:solidFill>
                <a:srgbClr val="99CC0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FFFFFF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cat>
            <c:numRef>
              <c:f>[1]B03_Siófok!$A$3:$A$46</c:f>
              <c:numCache>
                <c:formatCode>0</c:formatCode>
                <c:ptCount val="4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[1]B03_Siófok!$B$3:$B$46</c:f>
              <c:numCache>
                <c:formatCode>0.00</c:formatCode>
                <c:ptCount val="44"/>
                <c:pt idx="0">
                  <c:v>16.809999999999999</c:v>
                </c:pt>
                <c:pt idx="1">
                  <c:v>35.5</c:v>
                </c:pt>
                <c:pt idx="2">
                  <c:v>13.26</c:v>
                </c:pt>
                <c:pt idx="3">
                  <c:v>8.4</c:v>
                </c:pt>
                <c:pt idx="4">
                  <c:v>8.6300000000000008</c:v>
                </c:pt>
                <c:pt idx="5">
                  <c:v>13.17</c:v>
                </c:pt>
                <c:pt idx="6">
                  <c:v>13.9</c:v>
                </c:pt>
                <c:pt idx="7">
                  <c:v>25.1</c:v>
                </c:pt>
                <c:pt idx="8">
                  <c:v>20.2</c:v>
                </c:pt>
                <c:pt idx="9">
                  <c:v>32.299999999999997</c:v>
                </c:pt>
                <c:pt idx="10">
                  <c:v>15.7</c:v>
                </c:pt>
                <c:pt idx="11">
                  <c:v>30.1</c:v>
                </c:pt>
                <c:pt idx="12">
                  <c:v>15.6</c:v>
                </c:pt>
                <c:pt idx="13">
                  <c:v>92.13</c:v>
                </c:pt>
                <c:pt idx="14">
                  <c:v>13.3</c:v>
                </c:pt>
                <c:pt idx="15" formatCode="0.000">
                  <c:v>10.4</c:v>
                </c:pt>
                <c:pt idx="16" formatCode="0.000">
                  <c:v>17</c:v>
                </c:pt>
                <c:pt idx="17" formatCode="0.000">
                  <c:v>14.4</c:v>
                </c:pt>
                <c:pt idx="18" formatCode="0.000">
                  <c:v>8.1</c:v>
                </c:pt>
                <c:pt idx="19" formatCode="0.000">
                  <c:v>10.199999999999999</c:v>
                </c:pt>
                <c:pt idx="20" formatCode="0.000">
                  <c:v>17.8</c:v>
                </c:pt>
                <c:pt idx="21" formatCode="0.000">
                  <c:v>25.1</c:v>
                </c:pt>
                <c:pt idx="22" formatCode="0.000">
                  <c:v>17</c:v>
                </c:pt>
                <c:pt idx="23" formatCode="0.000">
                  <c:v>17.8</c:v>
                </c:pt>
                <c:pt idx="24" formatCode="0.000">
                  <c:v>14.8</c:v>
                </c:pt>
                <c:pt idx="25" formatCode="0.000">
                  <c:v>9.1999999999999993</c:v>
                </c:pt>
                <c:pt idx="26" formatCode="0.000">
                  <c:v>8.1</c:v>
                </c:pt>
                <c:pt idx="27" formatCode="0.000">
                  <c:v>9.6</c:v>
                </c:pt>
                <c:pt idx="28" formatCode="0.000">
                  <c:v>16.3</c:v>
                </c:pt>
                <c:pt idx="29" formatCode="0.000">
                  <c:v>23</c:v>
                </c:pt>
                <c:pt idx="30" formatCode="0.000">
                  <c:v>9.1999999999999993</c:v>
                </c:pt>
                <c:pt idx="31" formatCode="0.000">
                  <c:v>9.1999999999999993</c:v>
                </c:pt>
                <c:pt idx="32" formatCode="0.000">
                  <c:v>10</c:v>
                </c:pt>
                <c:pt idx="33" formatCode="0.000">
                  <c:v>7.1</c:v>
                </c:pt>
                <c:pt idx="34" formatCode="0.000">
                  <c:v>5.6</c:v>
                </c:pt>
                <c:pt idx="35" formatCode="0.000">
                  <c:v>5</c:v>
                </c:pt>
                <c:pt idx="36" formatCode="0.000">
                  <c:v>6.4</c:v>
                </c:pt>
                <c:pt idx="37" formatCode="0.000">
                  <c:v>4.3</c:v>
                </c:pt>
                <c:pt idx="38" formatCode="0.000">
                  <c:v>5</c:v>
                </c:pt>
                <c:pt idx="39" formatCode="0.000">
                  <c:v>3.6</c:v>
                </c:pt>
                <c:pt idx="40" formatCode="0.000">
                  <c:v>5.7</c:v>
                </c:pt>
                <c:pt idx="41" formatCode="0.000">
                  <c:v>9.1999999999999993</c:v>
                </c:pt>
                <c:pt idx="42" formatCode="0.000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F1-4210-A2DF-C337C947B18C}"/>
            </c:ext>
          </c:extLst>
        </c:ser>
        <c:ser>
          <c:idx val="1"/>
          <c:order val="1"/>
          <c:tx>
            <c:v>Szemes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FF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numRef>
              <c:f>[1]B03_Siófok!$A$3:$A$46</c:f>
              <c:numCache>
                <c:formatCode>0</c:formatCode>
                <c:ptCount val="4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[1]B08_Szemes!$B$3:$B$46</c:f>
              <c:numCache>
                <c:formatCode>0.0</c:formatCode>
                <c:ptCount val="44"/>
                <c:pt idx="0">
                  <c:v>19.399999999999999</c:v>
                </c:pt>
                <c:pt idx="1">
                  <c:v>68.400000000000006</c:v>
                </c:pt>
                <c:pt idx="2">
                  <c:v>17.3</c:v>
                </c:pt>
                <c:pt idx="3">
                  <c:v>35.4</c:v>
                </c:pt>
                <c:pt idx="4">
                  <c:v>18.3</c:v>
                </c:pt>
                <c:pt idx="5">
                  <c:v>34.299999999999997</c:v>
                </c:pt>
                <c:pt idx="6">
                  <c:v>20.3</c:v>
                </c:pt>
                <c:pt idx="7">
                  <c:v>63.7</c:v>
                </c:pt>
                <c:pt idx="8">
                  <c:v>63.9</c:v>
                </c:pt>
                <c:pt idx="9">
                  <c:v>79.3</c:v>
                </c:pt>
                <c:pt idx="10">
                  <c:v>62.4</c:v>
                </c:pt>
                <c:pt idx="11">
                  <c:v>82.5</c:v>
                </c:pt>
                <c:pt idx="12">
                  <c:v>20.6</c:v>
                </c:pt>
                <c:pt idx="13">
                  <c:v>136.9</c:v>
                </c:pt>
                <c:pt idx="14">
                  <c:v>15</c:v>
                </c:pt>
                <c:pt idx="15">
                  <c:v>31.8</c:v>
                </c:pt>
                <c:pt idx="16">
                  <c:v>25.2</c:v>
                </c:pt>
                <c:pt idx="17">
                  <c:v>19.7</c:v>
                </c:pt>
                <c:pt idx="18">
                  <c:v>11.3</c:v>
                </c:pt>
                <c:pt idx="19">
                  <c:v>13.2</c:v>
                </c:pt>
                <c:pt idx="20">
                  <c:v>31.8</c:v>
                </c:pt>
                <c:pt idx="21">
                  <c:v>48.8</c:v>
                </c:pt>
                <c:pt idx="22">
                  <c:v>46.9</c:v>
                </c:pt>
                <c:pt idx="23">
                  <c:v>20</c:v>
                </c:pt>
                <c:pt idx="24">
                  <c:v>37.700000000000003</c:v>
                </c:pt>
                <c:pt idx="25">
                  <c:v>27</c:v>
                </c:pt>
                <c:pt idx="26">
                  <c:v>39</c:v>
                </c:pt>
                <c:pt idx="27">
                  <c:v>24.4</c:v>
                </c:pt>
                <c:pt idx="28">
                  <c:v>24.9</c:v>
                </c:pt>
                <c:pt idx="29">
                  <c:v>27</c:v>
                </c:pt>
                <c:pt idx="30">
                  <c:v>49.7</c:v>
                </c:pt>
                <c:pt idx="31">
                  <c:v>17.8</c:v>
                </c:pt>
                <c:pt idx="32">
                  <c:v>21.1</c:v>
                </c:pt>
                <c:pt idx="33">
                  <c:v>9.9</c:v>
                </c:pt>
                <c:pt idx="34">
                  <c:v>8.5</c:v>
                </c:pt>
                <c:pt idx="35">
                  <c:v>10.7</c:v>
                </c:pt>
                <c:pt idx="36">
                  <c:v>5.7</c:v>
                </c:pt>
                <c:pt idx="37">
                  <c:v>5</c:v>
                </c:pt>
                <c:pt idx="38">
                  <c:v>21.3</c:v>
                </c:pt>
                <c:pt idx="39">
                  <c:v>9.9</c:v>
                </c:pt>
                <c:pt idx="40">
                  <c:v>18</c:v>
                </c:pt>
                <c:pt idx="41">
                  <c:v>21</c:v>
                </c:pt>
                <c:pt idx="4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2F1-4210-A2DF-C337C947B18C}"/>
            </c:ext>
          </c:extLst>
        </c:ser>
        <c:ser>
          <c:idx val="2"/>
          <c:order val="2"/>
          <c:tx>
            <c:v>Szigliget</c:v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FF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[1]B03_Siófok!$A$3:$A$46</c:f>
              <c:numCache>
                <c:formatCode>0</c:formatCode>
                <c:ptCount val="4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[1]B17_Szigliget!$B$3:$B$46</c:f>
              <c:numCache>
                <c:formatCode>0.00</c:formatCode>
                <c:ptCount val="44"/>
                <c:pt idx="0">
                  <c:v>57.59</c:v>
                </c:pt>
                <c:pt idx="1">
                  <c:v>115</c:v>
                </c:pt>
                <c:pt idx="2">
                  <c:v>34.49</c:v>
                </c:pt>
                <c:pt idx="3">
                  <c:v>76</c:v>
                </c:pt>
                <c:pt idx="4">
                  <c:v>52.27</c:v>
                </c:pt>
                <c:pt idx="5">
                  <c:v>120.4</c:v>
                </c:pt>
                <c:pt idx="6">
                  <c:v>64.3</c:v>
                </c:pt>
                <c:pt idx="7">
                  <c:v>137.19999999999999</c:v>
                </c:pt>
                <c:pt idx="8">
                  <c:v>85</c:v>
                </c:pt>
                <c:pt idx="9">
                  <c:v>98</c:v>
                </c:pt>
                <c:pt idx="10">
                  <c:v>73.900000000000006</c:v>
                </c:pt>
                <c:pt idx="11">
                  <c:v>173.8</c:v>
                </c:pt>
                <c:pt idx="12">
                  <c:v>38.6</c:v>
                </c:pt>
                <c:pt idx="13">
                  <c:v>192.8</c:v>
                </c:pt>
                <c:pt idx="14">
                  <c:v>23.8</c:v>
                </c:pt>
                <c:pt idx="15">
                  <c:v>60.7</c:v>
                </c:pt>
                <c:pt idx="16">
                  <c:v>27.4</c:v>
                </c:pt>
                <c:pt idx="17">
                  <c:v>38.5</c:v>
                </c:pt>
                <c:pt idx="18">
                  <c:v>14.4</c:v>
                </c:pt>
                <c:pt idx="19">
                  <c:v>45.9</c:v>
                </c:pt>
                <c:pt idx="20">
                  <c:v>53.3</c:v>
                </c:pt>
                <c:pt idx="21">
                  <c:v>77</c:v>
                </c:pt>
                <c:pt idx="22">
                  <c:v>62.9</c:v>
                </c:pt>
                <c:pt idx="23">
                  <c:v>24.4</c:v>
                </c:pt>
                <c:pt idx="24">
                  <c:v>40</c:v>
                </c:pt>
                <c:pt idx="25">
                  <c:v>53</c:v>
                </c:pt>
                <c:pt idx="26">
                  <c:v>28</c:v>
                </c:pt>
                <c:pt idx="27">
                  <c:v>32.700000000000003</c:v>
                </c:pt>
                <c:pt idx="28">
                  <c:v>33.299999999999997</c:v>
                </c:pt>
                <c:pt idx="29">
                  <c:v>35</c:v>
                </c:pt>
                <c:pt idx="30">
                  <c:v>44</c:v>
                </c:pt>
                <c:pt idx="31">
                  <c:v>22.3</c:v>
                </c:pt>
                <c:pt idx="32">
                  <c:v>29.6</c:v>
                </c:pt>
                <c:pt idx="33">
                  <c:v>16.600000000000001</c:v>
                </c:pt>
                <c:pt idx="34">
                  <c:v>32</c:v>
                </c:pt>
                <c:pt idx="35">
                  <c:v>26.6</c:v>
                </c:pt>
                <c:pt idx="36">
                  <c:v>25.6</c:v>
                </c:pt>
                <c:pt idx="37">
                  <c:v>15</c:v>
                </c:pt>
                <c:pt idx="38">
                  <c:v>125</c:v>
                </c:pt>
                <c:pt idx="39">
                  <c:v>21</c:v>
                </c:pt>
                <c:pt idx="40">
                  <c:v>52</c:v>
                </c:pt>
                <c:pt idx="41">
                  <c:v>48</c:v>
                </c:pt>
                <c:pt idx="42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2F1-4210-A2DF-C337C947B18C}"/>
            </c:ext>
          </c:extLst>
        </c:ser>
        <c:ser>
          <c:idx val="3"/>
          <c:order val="3"/>
          <c:tx>
            <c:v>Keszthely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[1]B03_Siófok!$A$3:$A$46</c:f>
              <c:numCache>
                <c:formatCode>0</c:formatCode>
                <c:ptCount val="44"/>
                <c:pt idx="0">
                  <c:v>81</c:v>
                </c:pt>
                <c:pt idx="1">
                  <c:v>82</c:v>
                </c:pt>
                <c:pt idx="2">
                  <c:v>83</c:v>
                </c:pt>
                <c:pt idx="3">
                  <c:v>84</c:v>
                </c:pt>
                <c:pt idx="4">
                  <c:v>85</c:v>
                </c:pt>
                <c:pt idx="5">
                  <c:v>86</c:v>
                </c:pt>
                <c:pt idx="6">
                  <c:v>87</c:v>
                </c:pt>
                <c:pt idx="7">
                  <c:v>88</c:v>
                </c:pt>
                <c:pt idx="8">
                  <c:v>89</c:v>
                </c:pt>
                <c:pt idx="9">
                  <c:v>90</c:v>
                </c:pt>
                <c:pt idx="10">
                  <c:v>91</c:v>
                </c:pt>
                <c:pt idx="11">
                  <c:v>92</c:v>
                </c:pt>
                <c:pt idx="12">
                  <c:v>93</c:v>
                </c:pt>
                <c:pt idx="13">
                  <c:v>94</c:v>
                </c:pt>
                <c:pt idx="14">
                  <c:v>95</c:v>
                </c:pt>
                <c:pt idx="15">
                  <c:v>96</c:v>
                </c:pt>
                <c:pt idx="16">
                  <c:v>97</c:v>
                </c:pt>
                <c:pt idx="17">
                  <c:v>98</c:v>
                </c:pt>
                <c:pt idx="18">
                  <c:v>99</c:v>
                </c:pt>
                <c:pt idx="19">
                  <c:v>0</c:v>
                </c:pt>
                <c:pt idx="20">
                  <c:v>1</c:v>
                </c:pt>
                <c:pt idx="21">
                  <c:v>2</c:v>
                </c:pt>
                <c:pt idx="22">
                  <c:v>3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12</c:v>
                </c:pt>
                <c:pt idx="32">
                  <c:v>13</c:v>
                </c:pt>
                <c:pt idx="33">
                  <c:v>14</c:v>
                </c:pt>
                <c:pt idx="34">
                  <c:v>15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19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23</c:v>
                </c:pt>
              </c:numCache>
            </c:numRef>
          </c:cat>
          <c:val>
            <c:numRef>
              <c:f>[1]B16_Keszthely!$B$3:$B$45</c:f>
              <c:numCache>
                <c:formatCode>0.00</c:formatCode>
                <c:ptCount val="43"/>
                <c:pt idx="0">
                  <c:v>102.9</c:v>
                </c:pt>
                <c:pt idx="1">
                  <c:v>165.5</c:v>
                </c:pt>
                <c:pt idx="2">
                  <c:v>64.56</c:v>
                </c:pt>
                <c:pt idx="3">
                  <c:v>121.1</c:v>
                </c:pt>
                <c:pt idx="4">
                  <c:v>98.62</c:v>
                </c:pt>
                <c:pt idx="5">
                  <c:v>201.8</c:v>
                </c:pt>
                <c:pt idx="6">
                  <c:v>84.5</c:v>
                </c:pt>
                <c:pt idx="7">
                  <c:v>160.19999999999999</c:v>
                </c:pt>
                <c:pt idx="8">
                  <c:v>160</c:v>
                </c:pt>
                <c:pt idx="9">
                  <c:v>146.80000000000001</c:v>
                </c:pt>
                <c:pt idx="10">
                  <c:v>99.1</c:v>
                </c:pt>
                <c:pt idx="11">
                  <c:v>261.7</c:v>
                </c:pt>
                <c:pt idx="12">
                  <c:v>42.5</c:v>
                </c:pt>
                <c:pt idx="13">
                  <c:v>203.4</c:v>
                </c:pt>
                <c:pt idx="14">
                  <c:v>34.200000000000003</c:v>
                </c:pt>
                <c:pt idx="15" formatCode="0.000">
                  <c:v>54.8</c:v>
                </c:pt>
                <c:pt idx="16" formatCode="0.000">
                  <c:v>35.5</c:v>
                </c:pt>
                <c:pt idx="17" formatCode="0.000">
                  <c:v>60</c:v>
                </c:pt>
                <c:pt idx="18" formatCode="0.000">
                  <c:v>21.1</c:v>
                </c:pt>
                <c:pt idx="19">
                  <c:v>73.3</c:v>
                </c:pt>
                <c:pt idx="20">
                  <c:v>69.599999999999994</c:v>
                </c:pt>
                <c:pt idx="21">
                  <c:v>50.3</c:v>
                </c:pt>
                <c:pt idx="22">
                  <c:v>52.5</c:v>
                </c:pt>
                <c:pt idx="23">
                  <c:v>41.6</c:v>
                </c:pt>
                <c:pt idx="24">
                  <c:v>48.1</c:v>
                </c:pt>
                <c:pt idx="25">
                  <c:v>52</c:v>
                </c:pt>
                <c:pt idx="26">
                  <c:v>57</c:v>
                </c:pt>
                <c:pt idx="27">
                  <c:v>42.6</c:v>
                </c:pt>
                <c:pt idx="28">
                  <c:v>38.5</c:v>
                </c:pt>
                <c:pt idx="29">
                  <c:v>50</c:v>
                </c:pt>
                <c:pt idx="30">
                  <c:v>39.1</c:v>
                </c:pt>
                <c:pt idx="31">
                  <c:v>19.899999999999999</c:v>
                </c:pt>
                <c:pt idx="32">
                  <c:v>25.9</c:v>
                </c:pt>
                <c:pt idx="33">
                  <c:v>17</c:v>
                </c:pt>
                <c:pt idx="34">
                  <c:v>38.4</c:v>
                </c:pt>
                <c:pt idx="35">
                  <c:v>26.3</c:v>
                </c:pt>
                <c:pt idx="36">
                  <c:v>34.1</c:v>
                </c:pt>
                <c:pt idx="37">
                  <c:v>11</c:v>
                </c:pt>
                <c:pt idx="38">
                  <c:v>271</c:v>
                </c:pt>
                <c:pt idx="39">
                  <c:v>36</c:v>
                </c:pt>
                <c:pt idx="40">
                  <c:v>56</c:v>
                </c:pt>
                <c:pt idx="41">
                  <c:v>33</c:v>
                </c:pt>
                <c:pt idx="42">
                  <c:v>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2F1-4210-A2DF-C337C947B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61344"/>
        <c:axId val="51176960"/>
      </c:lineChart>
      <c:catAx>
        <c:axId val="51161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chemeClr val="accent5">
                        <a:lumMod val="75000"/>
                      </a:schemeClr>
                    </a:solidFill>
                    <a:latin typeface="Times New Roman CE"/>
                    <a:ea typeface="Times New Roman CE"/>
                    <a:cs typeface="Times New Roman CE"/>
                  </a:defRPr>
                </a:pPr>
                <a:r>
                  <a:rPr lang="hu-HU">
                    <a:solidFill>
                      <a:schemeClr val="accent5">
                        <a:lumMod val="75000"/>
                      </a:schemeClr>
                    </a:solidFill>
                  </a:rPr>
                  <a:t>Évek</a:t>
                </a:r>
              </a:p>
            </c:rich>
          </c:tx>
          <c:layout>
            <c:manualLayout>
              <c:xMode val="edge"/>
              <c:yMode val="edge"/>
              <c:x val="0.49895833333333384"/>
              <c:y val="0.94107744107744107"/>
            </c:manualLayout>
          </c:layout>
          <c:overlay val="0"/>
          <c:spPr>
            <a:noFill/>
            <a:ln w="25400">
              <a:noFill/>
            </a:ln>
          </c:spPr>
        </c:title>
        <c:numFmt formatCode="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 CE"/>
                <a:ea typeface="Times New Roman CE"/>
                <a:cs typeface="Times New Roman CE"/>
              </a:defRPr>
            </a:pPr>
            <a:endParaRPr lang="hu-HU"/>
          </a:p>
        </c:txPr>
        <c:crossAx val="511769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51176960"/>
        <c:scaling>
          <c:orientation val="minMax"/>
          <c:max val="3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chemeClr val="accent5">
                        <a:lumMod val="75000"/>
                      </a:schemeClr>
                    </a:solidFill>
                    <a:latin typeface="Times New Roman CE"/>
                    <a:ea typeface="Times New Roman CE"/>
                    <a:cs typeface="Times New Roman CE"/>
                  </a:defRPr>
                </a:pPr>
                <a:r>
                  <a:rPr lang="hu-HU" sz="1600" b="1" i="0" strike="noStrike">
                    <a:solidFill>
                      <a:schemeClr val="accent5">
                        <a:lumMod val="75000"/>
                      </a:schemeClr>
                    </a:solidFill>
                    <a:latin typeface="Times New Roman CE"/>
                  </a:rPr>
                  <a:t>a-klorofill éves maximum (mg/m</a:t>
                </a:r>
                <a:r>
                  <a:rPr lang="hu-HU" sz="1600" b="1" i="0" strike="noStrike" baseline="30000">
                    <a:solidFill>
                      <a:schemeClr val="accent5">
                        <a:lumMod val="75000"/>
                      </a:schemeClr>
                    </a:solidFill>
                    <a:latin typeface="Times New Roman CE"/>
                  </a:rPr>
                  <a:t>3</a:t>
                </a:r>
                <a:r>
                  <a:rPr lang="hu-HU" sz="1600" b="1" i="0" strike="noStrike">
                    <a:solidFill>
                      <a:schemeClr val="accent5">
                        <a:lumMod val="75000"/>
                      </a:schemeClr>
                    </a:solidFill>
                    <a:latin typeface="Times New Roman CE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23737373737373738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 CE"/>
                <a:ea typeface="Times New Roman CE"/>
                <a:cs typeface="Times New Roman CE"/>
              </a:defRPr>
            </a:pPr>
            <a:endParaRPr lang="hu-HU"/>
          </a:p>
        </c:txPr>
        <c:crossAx val="51161344"/>
        <c:crossesAt val="1"/>
        <c:crossBetween val="midCat"/>
        <c:majorUnit val="100"/>
        <c:minorUnit val="2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03125"/>
          <c:y val="0.25268248263692816"/>
          <c:w val="0.11303499562554679"/>
          <c:h val="0.361280765748908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Times New Roman CE"/>
              <a:ea typeface="Times New Roman CE"/>
              <a:cs typeface="Times New Roman CE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Times New Roman CE"/>
          <a:ea typeface="Times New Roman CE"/>
          <a:cs typeface="Times New Roman CE"/>
        </a:defRPr>
      </a:pPr>
      <a:endParaRPr lang="hu-H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BCB3-42BC-4807-8A39-0A587910B733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49ED8-BF3E-4D30-A16D-926F88DA35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016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Algásodás</a:t>
            </a:r>
            <a:r>
              <a:rPr lang="hu-HU" baseline="0" dirty="0"/>
              <a:t> ott alakul ki, ahol az algák számára bőségesen állnak rendelkezésre a növényi tápanyagok, a foszfor és a nitrogén. A Balaton esetében a tó terhelésének növekedéséért az ember a felelős, a tó vízgyűjtőjét érő szennyezésekkel. A fokozódó terhelés első jeleit a 60-as években észlelték, szórványos felszíni vízvirágzások (a víz felszínén zöld festékként úszó algák) képében.</a:t>
            </a:r>
          </a:p>
          <a:p>
            <a:r>
              <a:rPr lang="hu-HU" baseline="0" dirty="0"/>
              <a:t>A 70-es évek végétől a 90-es évek közepéig nyár végére szinte minden évben hatalmas algatömeg alakult ki a tóban, </a:t>
            </a:r>
            <a:r>
              <a:rPr lang="hu-HU" baseline="0" dirty="0" err="1"/>
              <a:t>zölborsóleves</a:t>
            </a:r>
            <a:r>
              <a:rPr lang="hu-HU" baseline="0" dirty="0"/>
              <a:t> színűre színezve a tavat.</a:t>
            </a:r>
          </a:p>
          <a:p>
            <a:r>
              <a:rPr lang="hu-HU" baseline="0" dirty="0"/>
              <a:t>A legsúlyosabb helyzet a legnagyobb terhelést kapó nyugati területeken alakult ki.</a:t>
            </a:r>
          </a:p>
          <a:p>
            <a:r>
              <a:rPr lang="hu-HU" baseline="0" dirty="0"/>
              <a:t>A 80-as évektől kiterjedt intézkedések kezdődtek a terhelés csökkentésére, aminek a 90-es évek közepére meg is lett az eredménye, az algák visszaszorultak.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26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vízeresztés megkezdésére való tekintettel a 04.07. Tolnanémedi-Siófok belvízvédelmi szakaszra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2023. június 13. 8:00 órától I. fokú, a vízeresztés növelésével 2023. június 15. 10:00 órától II. fokú, majd 2023. június 20. 6:00 órától III. fokú belvízvédelmi készültség került elrendelésre. </a:t>
            </a:r>
            <a:r>
              <a:rPr lang="hu-H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Ezenkívül </a:t>
            </a: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2023. június 20. 6:00 órától III. fokú árvízvédelmi készültség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került elrendelésre a 04.01. Báta-Siótorok-Szekszárdi, a 04.05. Siótorok-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Kölesdi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04.06. Szekszárd-Sióagárd-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Kölesdi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árvízvédelmi szakasz Sió-csatornával érintett őrjárásaiban, valamint 04.07. Kölesd-Simontornyai árvízvédelmi szakasz teljes területén.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598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Sió mentén ideiglenes vízmércék telepítése, geodéziai bemérésük és kritikus mederszelvények geodéziai bemérése is megtörtént. Ezekben segítségünkre voltak az ADUVIZIG és a NYUDUVIZIG munkatársai; a KÖVIZIG, a DÉDUVIZIG és a KDVVIZIG 3-3 fős vízrajzi mérőcsoportja pedig a hajóflotta előtt haladva vízhozam és vízrajzi méréseket végzett</a:t>
            </a:r>
            <a:r>
              <a:rPr lang="hu-HU" baseline="0" dirty="0"/>
              <a:t> annak érdekében, hogy a </a:t>
            </a:r>
            <a:r>
              <a:rPr lang="hu-HU" dirty="0"/>
              <a:t>hajótestek épségben áthaladjanak a Sió-csatorna </a:t>
            </a:r>
            <a:r>
              <a:rPr lang="hu-HU" dirty="0" err="1"/>
              <a:t>hídjai</a:t>
            </a:r>
            <a:r>
              <a:rPr lang="hu-HU" dirty="0"/>
              <a:t> alatt.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6438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7B9D-5DE1-4291-AE23-F9B1FE45238C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398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Magassághiányos töltések és depóniák rendezése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2335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6594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066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145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0027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00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Magassághiányos töltések és depóniák rendezése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5150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Algásodás</a:t>
            </a:r>
            <a:r>
              <a:rPr lang="hu-HU" baseline="0" dirty="0"/>
              <a:t> ott alakul ki, ahol az algák számára bőségesen állnak rendelkezésre a növényi tápanyagok, a foszfor és a nitrogén. A Balaton esetében a tó terhelésének növekedéséért az ember a felelős, a tó vízgyűjtőjét érő szennyezésekkel. A fokozódó terhelés első jeleit a 60-as években észlelték, szórványos felszíni vízvirágzások (a víz felszínén zöld festékként úszó algák) képében.</a:t>
            </a:r>
          </a:p>
          <a:p>
            <a:r>
              <a:rPr lang="hu-HU" baseline="0" dirty="0"/>
              <a:t>A 70-es évek végétől a 90-es évek közepéig nyár végére szinte minden évben hatalmas algatömeg alakult ki a tóban, </a:t>
            </a:r>
            <a:r>
              <a:rPr lang="hu-HU" baseline="0" dirty="0" err="1"/>
              <a:t>zölborsóleves</a:t>
            </a:r>
            <a:r>
              <a:rPr lang="hu-HU" baseline="0" dirty="0"/>
              <a:t> színűre színezve a tavat.</a:t>
            </a:r>
          </a:p>
          <a:p>
            <a:r>
              <a:rPr lang="hu-HU" baseline="0" dirty="0"/>
              <a:t>A legsúlyosabb helyzet a legnagyobb terhelést kapó nyugati területeken alakult ki.</a:t>
            </a:r>
          </a:p>
          <a:p>
            <a:r>
              <a:rPr lang="hu-HU" baseline="0" dirty="0"/>
              <a:t>A 80-as évektől kiterjedt intézkedések kezdődtek a terhelés csökkentésére, aminek a 90-es évek közepére meg is lett az eredménye, az algák visszaszorultak.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26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7B9D-5DE1-4291-AE23-F9B1FE45238C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1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7B9D-5DE1-4291-AE23-F9B1FE45238C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6492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Algásodás</a:t>
            </a:r>
            <a:r>
              <a:rPr lang="hu-HU" baseline="0" dirty="0"/>
              <a:t> ott alakul ki, ahol az algák számára bőségesen állnak rendelkezésre a növényi tápanyagok, a foszfor és a nitrogén. A Balaton esetében a tó terhelésének növekedéséért az ember a felelős, a tó vízgyűjtőjét érő szennyezésekkel. A fokozódó terhelés első jeleit a 60-as években észlelték, szórványos felszíni vízvirágzások (a víz felszínén zöld festékként úszó algák) képében.</a:t>
            </a:r>
          </a:p>
          <a:p>
            <a:r>
              <a:rPr lang="hu-HU" baseline="0" dirty="0"/>
              <a:t>A 70-es évek végétől a 90-es évek közepéig nyár végére szinte minden évben hatalmas algatömeg alakult ki a tóban, </a:t>
            </a:r>
            <a:r>
              <a:rPr lang="hu-HU" baseline="0" dirty="0" err="1"/>
              <a:t>zölborsóleves</a:t>
            </a:r>
            <a:r>
              <a:rPr lang="hu-HU" baseline="0" dirty="0"/>
              <a:t> színűre színezve a tavat.</a:t>
            </a:r>
          </a:p>
          <a:p>
            <a:r>
              <a:rPr lang="hu-HU" baseline="0" dirty="0"/>
              <a:t>A legsúlyosabb helyzet a legnagyobb terhelést kapó nyugati területeken alakult ki.</a:t>
            </a:r>
          </a:p>
          <a:p>
            <a:r>
              <a:rPr lang="hu-HU" baseline="0" dirty="0"/>
              <a:t>A 80-as évektől kiterjedt intézkedések kezdődtek a terhelés csökkentésére, aminek a 90-es évek közepére meg is lett az eredménye, az algák visszaszorultak.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26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7B9D-5DE1-4291-AE23-F9B1FE45238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66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Algásodás</a:t>
            </a:r>
            <a:r>
              <a:rPr lang="hu-HU" baseline="0" dirty="0"/>
              <a:t> ott alakul ki, ahol az algák számára bőségesen állnak rendelkezésre a növényi tápanyagok, a foszfor és a nitrogén. A Balaton esetében a tó terhelésének növekedéséért az ember a felelős, a tó vízgyűjtőjét érő szennyezésekkel. A fokozódó terhelés első jeleit a 60-as években észlelték, szórványos felszíni vízvirágzások (a víz felszínén zöld festékként úszó algák) képében.</a:t>
            </a:r>
          </a:p>
          <a:p>
            <a:r>
              <a:rPr lang="hu-HU" baseline="0" dirty="0"/>
              <a:t>A 70-es évek végétől a 90-es évek közepéig nyár végére szinte minden évben hatalmas algatömeg alakult ki a tóban, </a:t>
            </a:r>
            <a:r>
              <a:rPr lang="hu-HU" baseline="0" dirty="0" err="1"/>
              <a:t>zölborsóleves</a:t>
            </a:r>
            <a:r>
              <a:rPr lang="hu-HU" baseline="0" dirty="0"/>
              <a:t> színűre színezve a tavat.</a:t>
            </a:r>
          </a:p>
          <a:p>
            <a:r>
              <a:rPr lang="hu-HU" baseline="0" dirty="0"/>
              <a:t>A legsúlyosabb helyzet a legnagyobb terhelést kapó nyugati területeken alakult ki.</a:t>
            </a:r>
          </a:p>
          <a:p>
            <a:r>
              <a:rPr lang="hu-HU" baseline="0" dirty="0"/>
              <a:t>A 80-as évektől kiterjedt intézkedések kezdődtek a terhelés csökkentésére, aminek a 90-es évek közepére meg is lett az eredménye, az algák visszaszorultak.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261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Algásodás</a:t>
            </a:r>
            <a:r>
              <a:rPr lang="hu-HU" baseline="0" dirty="0"/>
              <a:t> ott alakul ki, ahol az algák számára bőségesen állnak rendelkezésre a növényi tápanyagok, a foszfor és a nitrogén. A Balaton esetében a tó terhelésének növekedéséért az ember a felelős, a tó vízgyűjtőjét érő szennyezésekkel. A fokozódó terhelés első jeleit a 60-as években észlelték, szórványos felszíni vízvirágzások (a víz felszínén zöld festékként úszó algák) képében.</a:t>
            </a:r>
          </a:p>
          <a:p>
            <a:r>
              <a:rPr lang="hu-HU" baseline="0" dirty="0"/>
              <a:t>A 70-es évek végétől a 90-es évek közepéig nyár végére szinte minden évben hatalmas algatömeg alakult ki a tóban, </a:t>
            </a:r>
            <a:r>
              <a:rPr lang="hu-HU" baseline="0" dirty="0" err="1"/>
              <a:t>zölborsóleves</a:t>
            </a:r>
            <a:r>
              <a:rPr lang="hu-HU" baseline="0" dirty="0"/>
              <a:t> színűre színezve a tavat.</a:t>
            </a:r>
          </a:p>
          <a:p>
            <a:r>
              <a:rPr lang="hu-HU" baseline="0" dirty="0"/>
              <a:t>A legsúlyosabb helyzet a legnagyobb terhelést kapó nyugati területeken alakult ki.</a:t>
            </a:r>
          </a:p>
          <a:p>
            <a:r>
              <a:rPr lang="hu-HU" baseline="0" dirty="0"/>
              <a:t>A 80-as évektől kiterjedt intézkedések kezdődtek a terhelés csökkentésére, aminek a 90-es évek közepére meg is lett az eredménye, az algák visszaszorultak.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261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egy-egy évben mért legmagasabb klorofill érték (alga</a:t>
            </a:r>
            <a:r>
              <a:rPr lang="hu-HU" baseline="0" dirty="0"/>
              <a:t> mennyiség) jól jelzi a </a:t>
            </a:r>
            <a:r>
              <a:rPr lang="hu-HU" baseline="0" dirty="0" err="1"/>
              <a:t>trofitási</a:t>
            </a:r>
            <a:r>
              <a:rPr lang="hu-HU" baseline="0" dirty="0"/>
              <a:t> állapotot. A 75 mg/m3 feletti érték </a:t>
            </a:r>
            <a:r>
              <a:rPr lang="hu-HU" baseline="0" dirty="0" err="1"/>
              <a:t>hipertróf</a:t>
            </a:r>
            <a:r>
              <a:rPr lang="hu-HU" baseline="0" dirty="0"/>
              <a:t> állapotot, azaz rossz vízminőséget jelez. </a:t>
            </a:r>
          </a:p>
          <a:p>
            <a:r>
              <a:rPr lang="hu-HU" baseline="0" dirty="0"/>
              <a:t>Az ábrán jól látható, hogy 1981-1995 között, illetve 2019-ben szaporodtak el az algák nagy mennyiségben a Balatonban. Az is látható, hogy a tó nyugati területén (a piros vonallal jelölt Keszthelyi-medence) klorofill értékei rendre magasabbak, mint a keleti területeké (Siófoki-medence zöld vonal)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B7B9D-5DE1-4291-AE23-F9B1FE45238C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2611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Itt</a:t>
            </a:r>
            <a:r>
              <a:rPr lang="hu-HU" baseline="0" dirty="0"/>
              <a:t> a 2019 augusztus végén kialakult felszíni vízvirágzás látható. A felszínen úszók fonalas kékalgákból álló telepek tömege csíkokba, foltokba rendeződve vastag rétegben takarja a víz felszínét. A szürkés-fehéres hab ártalmatlan, nem az algák okozzák, hanem a Balatonban tömegesen élő árvaszúnyogok kikelését segítő anyag.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2722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2022-ben</a:t>
            </a:r>
            <a:r>
              <a:rPr lang="hu-HU" baseline="0" dirty="0"/>
              <a:t> a korábbiakhoz képest nagyobb gyakorisággal mintáztunk, és ez évtől üzemel a 4 tóközépen a négy szigetüzemű folyamatos online monitoring állomás is. A 2. képen légköri kiülepedés mérő látható, felette kicsit jobbra kamera, amellyel az állomás, illetve a vízfelszín is szemrevételezhető. A 3. képen balra hajózási jelek, valamint viharjelző, a kép jobb oldalán pedig a meteorológiai oszlop látható.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52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 db 45 méteres kompból és 2 db 35 méteres katamaránból álló flotta június 21-én délelőtt indult útjára Komáromból, a SAM hajógyárból, a Dunától a Sió-csatornán keresztül egészen a Balatonig. Ezen útjukat megközelítőleg 2 hét alatt tették meg. </a:t>
            </a:r>
            <a:endParaRPr lang="hu-H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49ED8-BF3E-4D30-A16D-926F88DA351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96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861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276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628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23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6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39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45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25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0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79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36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5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91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44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1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122365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9446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698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158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3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5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5"/>
            <a:ext cx="388739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7"/>
            <a:ext cx="388739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1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4179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973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29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5360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1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437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3091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6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E942-A37D-4256-9F63-0A2A9E592CD8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56-7016-4204-A646-3A68145D806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0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75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94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042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753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034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8588-D4CE-4893-9D62-40E72F3F9859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6B39-E056-481D-ACDC-C66548664F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233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4B12-7E0F-40FD-A6DF-80DE92BB3504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2023. 12. 06.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181B2-33A4-4532-BA4F-07501A0538D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0668-FC20-4D4C-A6A4-FB5693F668DA}" type="datetimeFigureOut">
              <a:rPr lang="hu-HU" smtClean="0"/>
              <a:t>2023. 12. 06.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C0717-E2A6-454C-AF01-7C142322DE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9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4.jpe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3.jpeg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vf.h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eg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961147" y="2492896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kern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Balaton 2023</a:t>
            </a: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31262" y="3429000"/>
            <a:ext cx="2069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Balatoni Szövetség</a:t>
            </a:r>
          </a:p>
          <a:p>
            <a:pPr algn="ctr"/>
            <a:r>
              <a:rPr lang="hu-HU" dirty="0"/>
              <a:t>Zalakaros</a:t>
            </a:r>
          </a:p>
          <a:p>
            <a:pPr algn="ctr"/>
            <a:r>
              <a:rPr lang="hu-HU" dirty="0"/>
              <a:t>2023. november 15.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61147" y="5589240"/>
            <a:ext cx="1406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Csonki István</a:t>
            </a:r>
          </a:p>
          <a:p>
            <a:pPr algn="ctr"/>
            <a:r>
              <a:rPr lang="hu-HU" dirty="0"/>
              <a:t>igazgató</a:t>
            </a:r>
          </a:p>
          <a:p>
            <a:pPr algn="ctr"/>
            <a:r>
              <a:rPr lang="hu-HU" dirty="0"/>
              <a:t>KDTVIZIG</a:t>
            </a:r>
          </a:p>
        </p:txBody>
      </p:sp>
    </p:spTree>
    <p:extLst>
      <p:ext uri="{BB962C8B-B14F-4D97-AF65-F5344CB8AC3E}">
        <p14:creationId xmlns:p14="http://schemas.microsoft.com/office/powerpoint/2010/main" val="290056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871699" y="425607"/>
            <a:ext cx="540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BAHART </a:t>
            </a:r>
            <a:r>
              <a:rPr lang="hu-HU" sz="1500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Zrt</a:t>
            </a: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újonnan épített hajóinak a Sió-csatornán a Balatonba történő szállítása</a:t>
            </a:r>
          </a:p>
        </p:txBody>
      </p:sp>
      <p:pic>
        <p:nvPicPr>
          <p:cNvPr id="5" name="Kép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704856" cy="5112568"/>
          </a:xfrm>
          <a:prstGeom prst="rect">
            <a:avLst/>
          </a:prstGeom>
          <a:noFill/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09009"/>
              </p:ext>
            </p:extLst>
          </p:nvPr>
        </p:nvGraphicFramePr>
        <p:xfrm>
          <a:off x="2123728" y="3861048"/>
          <a:ext cx="4582795" cy="1989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4026070683"/>
                    </a:ext>
                  </a:extLst>
                </a:gridCol>
                <a:gridCol w="1852930">
                  <a:extLst>
                    <a:ext uri="{9D8B030D-6E8A-4147-A177-3AD203B41FA5}">
                      <a16:colId xmlns:a16="http://schemas.microsoft.com/office/drawing/2014/main" val="2690505398"/>
                    </a:ext>
                  </a:extLst>
                </a:gridCol>
              </a:tblGrid>
              <a:tr h="335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Balaton vízeresztés jellemző adatai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2023. június 13 – július 1.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6481925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Leeresztett millió m</a:t>
                      </a:r>
                      <a:r>
                        <a:rPr lang="hu-HU" sz="1200" baseline="30000">
                          <a:effectLst/>
                        </a:rPr>
                        <a:t>3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39,5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8016935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átlag m</a:t>
                      </a:r>
                      <a:r>
                        <a:rPr lang="hu-HU" sz="1200" baseline="30000">
                          <a:effectLst/>
                        </a:rPr>
                        <a:t>3</a:t>
                      </a:r>
                      <a:r>
                        <a:rPr lang="hu-HU" sz="1200">
                          <a:effectLst/>
                        </a:rPr>
                        <a:t>/s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32,75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8716914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max. m</a:t>
                      </a:r>
                      <a:r>
                        <a:rPr lang="hu-HU" sz="1200" baseline="30000">
                          <a:effectLst/>
                        </a:rPr>
                        <a:t>3</a:t>
                      </a:r>
                      <a:r>
                        <a:rPr lang="hu-HU" sz="1200">
                          <a:effectLst/>
                        </a:rPr>
                        <a:t>/s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44,99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6370253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Leeresztett vízmennyiség tómilliméter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65,8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8729561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min. átlagvízszint cm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108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326550"/>
                  </a:ext>
                </a:extLst>
              </a:tr>
              <a:tr h="27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</a:rPr>
                        <a:t>max. átlagvízszint cm</a:t>
                      </a:r>
                      <a:endParaRPr lang="hu-H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</a:rPr>
                        <a:t>121</a:t>
                      </a:r>
                      <a:endParaRPr lang="hu-H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259804"/>
                  </a:ext>
                </a:extLst>
              </a:tr>
            </a:tbl>
          </a:graphicData>
        </a:graphic>
      </p:graphicFrame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36" y="260648"/>
            <a:ext cx="822960" cy="865632"/>
          </a:xfrm>
          <a:prstGeom prst="rect">
            <a:avLst/>
          </a:prstGeom>
        </p:spPr>
      </p:pic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871699" y="425607"/>
            <a:ext cx="540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BAHART </a:t>
            </a:r>
            <a:r>
              <a:rPr lang="hu-HU" sz="1500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Zrt</a:t>
            </a:r>
            <a:r>
              <a:rPr lang="hu-HU" sz="15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újonnan épített hajóinak a Sió-csatornán a Balatonba történő szállítása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9" y="1264551"/>
            <a:ext cx="7306531" cy="5476817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21853" y="6065777"/>
            <a:ext cx="3706131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 Torkolati Mű, ideglenes elzáró tábla, emelőgerendás </a:t>
            </a:r>
            <a:r>
              <a:rPr lang="hu-HU" sz="1600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daruzása</a:t>
            </a:r>
            <a:endParaRPr lang="hu-HU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1" y="1126280"/>
            <a:ext cx="4213276" cy="5619614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1027824" y="1260025"/>
            <a:ext cx="3544175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i-FI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 Torkolati Mű, komp zsilipelés</a:t>
            </a:r>
            <a:endParaRPr lang="hu-HU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1" y="1014174"/>
            <a:ext cx="7343039" cy="3390726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40599" y="1060705"/>
            <a:ext cx="4121449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Simontornyai híd, Neptun és a Komp1</a:t>
            </a:r>
            <a:endParaRPr lang="hu-HU" sz="16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0" y="1014174"/>
            <a:ext cx="8311869" cy="5763135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753847" y="6065777"/>
            <a:ext cx="383756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Mahard306-Komp2-Mahard308 Simontornya bőrgyári híd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7" y="3300253"/>
            <a:ext cx="8379513" cy="3479319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1187624" y="6225574"/>
            <a:ext cx="249747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Izsó és Katamarán2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398" y="1672047"/>
            <a:ext cx="5923018" cy="4447388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2244525" y="6291149"/>
            <a:ext cx="210666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Siófok, zsilipelés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827584" y="780582"/>
            <a:ext cx="756084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000"/>
              </a:lnSpc>
              <a:spcBef>
                <a:spcPct val="20000"/>
              </a:spcBef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lvl="0" algn="ctr">
              <a:lnSpc>
                <a:spcPts val="3000"/>
              </a:lnSpc>
              <a:spcBef>
                <a:spcPct val="20000"/>
              </a:spcBef>
            </a:pPr>
            <a:r>
              <a:rPr lang="hu-H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  <a:p>
            <a:pPr lvl="0" algn="ctr">
              <a:spcBef>
                <a:spcPct val="20000"/>
              </a:spcBef>
            </a:pPr>
            <a:endParaRPr lang="hu-H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Projekt tárgya: 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új nagyműtárgyak építése  (Siófoki leeresztő zsilip, Siófoki hajózsilip, Balatonkiliti mederduzzasztó), valamint a Sió-csatorna részleges rekonstrukciója, vizes élőhely kialakítása.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Támogatási szerződés hatályba lépése:		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2016. június 7.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projekt befejezésének időpontja: 		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2023. november 15. 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projekt bruttó összköltsége: 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18,9 Mrd Ft </a:t>
            </a:r>
          </a:p>
          <a:p>
            <a:pPr lvl="0" algn="just">
              <a:spcBef>
                <a:spcPts val="600"/>
              </a:spcBef>
            </a:pPr>
            <a:endParaRPr lang="hu-HU" sz="1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2016-2018: előkészítés 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2019-2023: kivitelezés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30" y="4264338"/>
            <a:ext cx="1864886" cy="65583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93" y="4277896"/>
            <a:ext cx="1141833" cy="64228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840199" y="1668043"/>
            <a:ext cx="313419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Siófoki hajózsilip, ilyen volt…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9" y="3212976"/>
            <a:ext cx="4141652" cy="310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39" y="1460318"/>
            <a:ext cx="4079057" cy="3059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30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4" y="1772816"/>
            <a:ext cx="6528725" cy="48965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10" y="1488806"/>
            <a:ext cx="7013760" cy="526032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259632" y="1080876"/>
            <a:ext cx="308289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Siófoki hajózsilip, ilyen lett…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90" y="1488806"/>
            <a:ext cx="7002180" cy="52516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4" y="1489237"/>
            <a:ext cx="7085768" cy="53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43608" y="1139550"/>
            <a:ext cx="372634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Siófoki leeresztő zsilip, ilyen volt…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1556792"/>
            <a:ext cx="7647459" cy="50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8359"/>
            <a:ext cx="7365432" cy="5524074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719072" y="1288359"/>
            <a:ext cx="355962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Siófoki leeresztő zsilip, ilyen lett…</a:t>
            </a:r>
            <a:endParaRPr lang="hu-HU" dirty="0"/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1" y="1206028"/>
            <a:ext cx="7501915" cy="5626436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719072" y="1247769"/>
            <a:ext cx="270458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Üzemviteli épületegyüttes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472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49723"/>
            <a:ext cx="8280920" cy="4668166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54043" y="1199373"/>
            <a:ext cx="431400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Balatonkiliti mederduzzasztó, ilyen volt…</a:t>
            </a:r>
          </a:p>
        </p:txBody>
      </p:sp>
    </p:spTree>
    <p:extLst>
      <p:ext uri="{BB962C8B-B14F-4D97-AF65-F5344CB8AC3E}">
        <p14:creationId xmlns:p14="http://schemas.microsoft.com/office/powerpoint/2010/main" val="352894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0" y="2061147"/>
            <a:ext cx="8271717" cy="465284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4" y="1636189"/>
            <a:ext cx="8460635" cy="49145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5" y="1197646"/>
            <a:ext cx="7446349" cy="5584762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54043" y="1199373"/>
            <a:ext cx="426270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Balatonkiliti mederduzzasztó, ilyen lett…</a:t>
            </a:r>
          </a:p>
        </p:txBody>
      </p:sp>
    </p:spTree>
    <p:extLst>
      <p:ext uri="{BB962C8B-B14F-4D97-AF65-F5344CB8AC3E}">
        <p14:creationId xmlns:p14="http://schemas.microsoft.com/office/powerpoint/2010/main" val="20563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803" y="0"/>
            <a:ext cx="9143085" cy="68580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07704" y="0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00" y="128556"/>
            <a:ext cx="992940" cy="10109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46667"/>
            <a:ext cx="7128792" cy="293040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57145"/>
            <a:ext cx="7128792" cy="31942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99592" y="3140968"/>
            <a:ext cx="7416824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u-H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hu-H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r. árvízvédelmi töltés MÁSZ + 50 cm biztonság  Depónia MÁSZ + 1,0 m</a:t>
            </a:r>
          </a:p>
        </p:txBody>
      </p:sp>
    </p:spTree>
    <p:extLst>
      <p:ext uri="{BB962C8B-B14F-4D97-AF65-F5344CB8AC3E}">
        <p14:creationId xmlns:p14="http://schemas.microsoft.com/office/powerpoint/2010/main" val="40552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791579" y="1340768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kern="0" noProof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Tartalmi Vázlat</a:t>
            </a: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961147" y="5589240"/>
            <a:ext cx="1406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Csonki István</a:t>
            </a:r>
          </a:p>
          <a:p>
            <a:pPr algn="ctr"/>
            <a:r>
              <a:rPr lang="hu-HU" dirty="0"/>
              <a:t>igazgató</a:t>
            </a:r>
          </a:p>
          <a:p>
            <a:pPr algn="ctr"/>
            <a:r>
              <a:rPr lang="hu-HU" dirty="0"/>
              <a:t>KDTVIZIG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2380881" y="2672998"/>
            <a:ext cx="53539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Vízállás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Vízminőség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BAHART hajók felhozatala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Balatoni KEHOP projektek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Veszélyes víz alatti akadályok eltávolítása</a:t>
            </a:r>
          </a:p>
          <a:p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További fejlesztési elképzelések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5986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95536" y="1106707"/>
            <a:ext cx="8496944" cy="1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Kimerült magaspartok rendezése</a:t>
            </a:r>
          </a:p>
          <a:p>
            <a:pPr algn="just">
              <a:spcAft>
                <a:spcPts val="1000"/>
              </a:spcAft>
            </a:pPr>
            <a:r>
              <a:rPr lang="hu-HU" sz="17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Jobb parton, a magassághiányos magas parti szakaszok fejlesztése az érintett települések védelme érdekében (Kölesd-Simontornya között)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08" y="3156772"/>
            <a:ext cx="4932040" cy="248554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2" y="2488327"/>
            <a:ext cx="3599942" cy="382243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267744" y="0"/>
            <a:ext cx="5472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6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95536" y="1106707"/>
            <a:ext cx="8332360" cy="3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 tórendszerből álló vizes élőhely kialakítása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2267744" y="0"/>
            <a:ext cx="54726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Balaton levezető rendszerének korszerűsítése</a:t>
            </a:r>
          </a:p>
          <a:p>
            <a:pPr algn="ctr">
              <a:lnSpc>
                <a:spcPts val="3000"/>
              </a:lnSpc>
            </a:pPr>
            <a:r>
              <a:rPr lang="hu-H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(KEHOP-1.3.0-15-2015-00007)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70" y="1485785"/>
            <a:ext cx="6984057" cy="523804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67544" y="1556792"/>
            <a:ext cx="835292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Balaton levezető rendszerének korszerűsítése - 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KEHOP-1.3.0-15-2015-00007 </a:t>
            </a:r>
            <a:br>
              <a:rPr lang="hu-HU" sz="14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</a:b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Projekt teljes összköltsége: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18.939.091.996 Ft</a:t>
            </a:r>
            <a:b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KEHOP támogatás összege: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 15.527.997.709 Ft</a:t>
            </a:r>
            <a:b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Hazai támogatás összege: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 3.411.094.287 Ft</a:t>
            </a:r>
          </a:p>
          <a:p>
            <a:pPr marL="457200" indent="-457200">
              <a:buFont typeface="+mj-lt"/>
              <a:buAutoNum type="arabicParenR"/>
            </a:pPr>
            <a:endParaRPr lang="hu-HU" sz="1400" b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Preventív intézkedések a Balatont érintő vízminőségi problémák hosszútávon fenntartható kezelésére      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KEHOP-1.3.0-15-2017-00018 </a:t>
            </a: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Projekt teljes összköltsége: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5 139 355 891 Ft</a:t>
            </a:r>
            <a:b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hu-H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Átfogó környezeti megfigyelő és tájékoztató rendszer a Balatonon             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KEHOP-1.1.0-15-2017-00012 </a:t>
            </a: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                                                       Projekt teljes összköltsége: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1 320 260 482 Ft</a:t>
            </a:r>
            <a:endParaRPr lang="hu-H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endParaRPr lang="hu-HU" sz="1400" b="1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hu-HU" sz="1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Klímaváltozás hatásainak vizsgálata a Balaton vízkészletére, belső áramlási viszonyaira, ezek hatása az élővilágra 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KEHOP-1.1.0-15-2017-00011</a:t>
            </a:r>
            <a:endParaRPr lang="hu-HU" sz="1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lang="hu-HU" sz="1400" b="1" dirty="0">
                <a:latin typeface="Verdana" panose="020B0604030504040204" pitchFamily="34" charset="0"/>
                <a:ea typeface="Verdana" panose="020B0604030504040204" pitchFamily="34" charset="0"/>
              </a:rPr>
              <a:t>Projekt teljes összköltsége:</a:t>
            </a:r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320 691 510 Ft</a:t>
            </a:r>
          </a:p>
          <a:p>
            <a:pPr algn="just"/>
            <a:endParaRPr lang="hu-H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hu-HU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 	</a:t>
            </a:r>
            <a:endParaRPr lang="hu-H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sz="1400" dirty="0">
                <a:latin typeface="Verdana" panose="020B0604030504040204" pitchFamily="34" charset="0"/>
                <a:ea typeface="Verdana" panose="020B0604030504040204" pitchFamily="34" charset="0"/>
              </a:rPr>
              <a:t>A Balatont és vízrendszerét érintően megvalósuló KEHOP fejlesztések értéke összesen mintegy </a:t>
            </a:r>
          </a:p>
          <a:p>
            <a:pPr algn="ctr"/>
            <a:endParaRPr lang="hu-H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hu-HU" sz="1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25,72 milliárd Ft</a:t>
            </a:r>
          </a:p>
          <a:p>
            <a:endParaRPr lang="hu-HU" sz="1400" b="1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403648" y="116632"/>
            <a:ext cx="6624736" cy="576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907704" y="461863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</a:pP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MEGVALÓSULT FEJLESZTÉSEK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60" y="99828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24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475318" y="1157910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spcBef>
                <a:spcPct val="0"/>
              </a:spcBef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Veszélyes vízalatti akadályok eltávolítása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292080" y="5407705"/>
            <a:ext cx="3094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50" i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Veszélyes víziállás partra húzása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83568" y="2160868"/>
            <a:ext cx="3878493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Víziállás roncsok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Horgászkarók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Fenéksúlyok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Egyéb forrásból származó akadályok</a:t>
            </a:r>
            <a:b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sz="1300" i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(2. világháborús roncsok és hadianyagok)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Egyedi tárgyak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3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Hajóroncsok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6" y="2325605"/>
            <a:ext cx="4078718" cy="305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zövegdoboz 6"/>
          <p:cNvSpPr txBox="1"/>
          <p:nvPr/>
        </p:nvSpPr>
        <p:spPr>
          <a:xfrm>
            <a:off x="6390834" y="1957360"/>
            <a:ext cx="749162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Siófok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19979" y="4783642"/>
            <a:ext cx="3824080" cy="60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Továbbra is nagy számban fordulnak elő Baleset- és életveszélyesek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1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403648" y="116632"/>
            <a:ext cx="6624736" cy="576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38" y="1138661"/>
            <a:ext cx="8185355" cy="5098651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485714" y="614853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spcBef>
                <a:spcPct val="0"/>
              </a:spcBef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Veszélyes vízalatti akadályok eltávolítása</a:t>
            </a:r>
          </a:p>
        </p:txBody>
      </p:sp>
    </p:spTree>
    <p:extLst>
      <p:ext uri="{BB962C8B-B14F-4D97-AF65-F5344CB8AC3E}">
        <p14:creationId xmlns:p14="http://schemas.microsoft.com/office/powerpoint/2010/main" val="3138717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1196"/>
          <a:stretch/>
        </p:blipFill>
        <p:spPr>
          <a:xfrm>
            <a:off x="5139773" y="1416556"/>
            <a:ext cx="3713839" cy="3096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Ellipszis 12"/>
          <p:cNvSpPr/>
          <p:nvPr/>
        </p:nvSpPr>
        <p:spPr>
          <a:xfrm>
            <a:off x="6156176" y="2408586"/>
            <a:ext cx="1613692" cy="9555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13"/>
          </a:p>
        </p:txBody>
      </p:sp>
      <p:sp>
        <p:nvSpPr>
          <p:cNvPr id="5" name="Szövegdoboz 4"/>
          <p:cNvSpPr txBox="1"/>
          <p:nvPr/>
        </p:nvSpPr>
        <p:spPr>
          <a:xfrm>
            <a:off x="819928" y="1715260"/>
            <a:ext cx="38884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Horgászkarók, vascölöpök :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Vízfelszín alatt helyezkednek el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Meredeken felfelé állnak (életveszélyes)</a:t>
            </a: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Megtalálásuk nehéz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19928" y="4437112"/>
            <a:ext cx="3824080" cy="65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3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Továbbra is nagy számban fordulnak elő, baleset- és életveszélyt jelentenek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7">
            <a:off x="4934731" y="3911449"/>
            <a:ext cx="3873920" cy="214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485714" y="733551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spcBef>
                <a:spcPct val="0"/>
              </a:spcBef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Veszélyes vízalatti akadályok eltávolítása</a:t>
            </a:r>
          </a:p>
        </p:txBody>
      </p:sp>
    </p:spTree>
    <p:extLst>
      <p:ext uri="{BB962C8B-B14F-4D97-AF65-F5344CB8AC3E}">
        <p14:creationId xmlns:p14="http://schemas.microsoft.com/office/powerpoint/2010/main" val="319256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55576" y="1566455"/>
            <a:ext cx="8117634" cy="78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2345">
              <a:lnSpc>
                <a:spcPct val="150000"/>
              </a:lnSpc>
            </a:pPr>
            <a:r>
              <a:rPr lang="hu-HU" sz="16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Több szervvel együttműködve számos veszélyes akadály került eltávolításra a tómederből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11280"/>
          <a:stretch/>
        </p:blipFill>
        <p:spPr>
          <a:xfrm>
            <a:off x="5580112" y="2190890"/>
            <a:ext cx="3077949" cy="337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/>
          <a:stretch/>
        </p:blipFill>
        <p:spPr>
          <a:xfrm>
            <a:off x="827584" y="2636912"/>
            <a:ext cx="4467595" cy="2924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485714" y="719037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spcBef>
                <a:spcPct val="0"/>
              </a:spcBef>
            </a:pPr>
            <a:r>
              <a:rPr lang="hu-HU" sz="20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Veszélyes vízalatti akadályok eltávolítása</a:t>
            </a:r>
          </a:p>
        </p:txBody>
      </p:sp>
    </p:spTree>
    <p:extLst>
      <p:ext uri="{BB962C8B-B14F-4D97-AF65-F5344CB8AC3E}">
        <p14:creationId xmlns:p14="http://schemas.microsoft.com/office/powerpoint/2010/main" val="1973802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31640" y="5281105"/>
            <a:ext cx="28083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2345"/>
            <a:r>
              <a:rPr lang="hu-HU" sz="1300" i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Karók és cölöpök eltávolítása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4819599" y="5273411"/>
            <a:ext cx="44422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02345"/>
            <a:r>
              <a:rPr lang="hu-HU" sz="1300" i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Mederfenékbe beágyazódott kábeldob eltávolítása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444208" y="1656987"/>
            <a:ext cx="901560" cy="3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2345"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Siófok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763688" y="1631259"/>
            <a:ext cx="2026639" cy="3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02345"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Vonyarcvashegy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4" y="2115197"/>
            <a:ext cx="4114990" cy="308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r="6119"/>
          <a:stretch/>
        </p:blipFill>
        <p:spPr>
          <a:xfrm>
            <a:off x="5043813" y="2110039"/>
            <a:ext cx="4003351" cy="310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386239" y="849596"/>
            <a:ext cx="63724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>
              <a:spcBef>
                <a:spcPct val="0"/>
              </a:spcBef>
            </a:pPr>
            <a:r>
              <a:rPr lang="hu-HU" sz="20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Veszélyes vízalatti akadályok eltávolítása</a:t>
            </a:r>
          </a:p>
        </p:txBody>
      </p:sp>
    </p:spTree>
    <p:extLst>
      <p:ext uri="{BB962C8B-B14F-4D97-AF65-F5344CB8AC3E}">
        <p14:creationId xmlns:p14="http://schemas.microsoft.com/office/powerpoint/2010/main" val="2519758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67246" y="4601051"/>
            <a:ext cx="3959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i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Egy teherautónyi veszélyes tárgy került eltávolításra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979712" y="1727203"/>
            <a:ext cx="1987154" cy="77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Víziállás </a:t>
            </a:r>
            <a:r>
              <a:rPr lang="hu-HU" sz="1575" b="1" dirty="0"/>
              <a:t>maradványok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6" y="2198198"/>
            <a:ext cx="4099082" cy="230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5506328" y="4601051"/>
            <a:ext cx="29245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i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Vízalatti betonsúly partra húzása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316701" y="1727203"/>
            <a:ext cx="1303793" cy="37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Betonsúly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r="13161"/>
          <a:stretch/>
        </p:blipFill>
        <p:spPr>
          <a:xfrm>
            <a:off x="4922549" y="2180629"/>
            <a:ext cx="4031705" cy="233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485714" y="932867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>
              <a:spcBef>
                <a:spcPct val="0"/>
              </a:spcBef>
            </a:pPr>
            <a:r>
              <a:rPr lang="hu-HU" sz="20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Veszélyes vízalatti akadályok eltávolítása</a:t>
            </a:r>
          </a:p>
        </p:txBody>
      </p:sp>
    </p:spTree>
    <p:extLst>
      <p:ext uri="{BB962C8B-B14F-4D97-AF65-F5344CB8AC3E}">
        <p14:creationId xmlns:p14="http://schemas.microsoft.com/office/powerpoint/2010/main" val="3880107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5580"/>
            <a:ext cx="9143085" cy="68580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403648" y="116632"/>
            <a:ext cx="6624736" cy="576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15616" y="306467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További fejlesztési elképzelések</a:t>
            </a:r>
          </a:p>
        </p:txBody>
      </p:sp>
    </p:spTree>
    <p:extLst>
      <p:ext uri="{BB962C8B-B14F-4D97-AF65-F5344CB8AC3E}">
        <p14:creationId xmlns:p14="http://schemas.microsoft.com/office/powerpoint/2010/main" val="287431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6" y="1126281"/>
            <a:ext cx="8566316" cy="518304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8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108504" cy="5616624"/>
          </a:xfrm>
        </p:spPr>
        <p:txBody>
          <a:bodyPr>
            <a:normAutofit/>
          </a:bodyPr>
          <a:lstStyle/>
          <a:p>
            <a:pPr algn="l"/>
            <a:endParaRPr lang="hu-H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259632" y="353167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 BALATON ÚJ ÜZEMELTETÉSI RENDJÉHEZ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KAPCS</a:t>
            </a:r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OLÓDÓ FEJLESZTÉSEK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611560" y="1867568"/>
            <a:ext cx="8496944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Előzmények:</a:t>
            </a:r>
            <a:r>
              <a:rPr lang="hu-HU" sz="2800" dirty="0"/>
              <a:t> </a:t>
            </a:r>
            <a:r>
              <a:rPr lang="hu-HU" sz="2800" dirty="0">
                <a:solidFill>
                  <a:srgbClr val="FF0000"/>
                </a:solidFill>
              </a:rPr>
              <a:t>szabályozási sáv maximális értékének emelése 120 cm-re</a:t>
            </a:r>
          </a:p>
          <a:p>
            <a:pPr algn="ctr"/>
            <a:endParaRPr lang="hu-HU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Meglévő partfal és partvédő művek átépítése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Engedély nélküli feltöltések megszüntetése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Illegális víziállások elbontása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Veszélyes tárgyak felszámolása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 településre elkészített partvonalszabályozási terv 	hatósági engedélyeztetése – földhivatali átvezetés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Elektromos töltőállomások telepítése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77" y="110114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7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9512" y="1479446"/>
            <a:ext cx="8928992" cy="5189913"/>
          </a:xfrm>
        </p:spPr>
        <p:txBody>
          <a:bodyPr>
            <a:normAutofit/>
          </a:bodyPr>
          <a:lstStyle/>
          <a:p>
            <a:pPr algn="l"/>
            <a:endParaRPr lang="hu-H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979712" y="353167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MÉLYFEKVÉSŰ TERÜLETEK FELTÖLTÉSE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539552" y="1537330"/>
            <a:ext cx="8280919" cy="44781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Területvásárlással nem járó, part menti területek feltöltése 15 településen: </a:t>
            </a:r>
          </a:p>
          <a:p>
            <a:pPr algn="ctr"/>
            <a:endParaRPr lang="hu-HU" sz="2300" dirty="0"/>
          </a:p>
          <a:p>
            <a:pPr algn="ctr"/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Siófok, Zamárdi, Szántód, Balatonföldvár, Balatonszárszó, Balatonőszöd, Balatonszemes, Balatonlelle, Balatonboglár, Fonyód, Balatonfenyves, Balatonmáriafürdő, Balatonkeresztúr, Balatonberény, Ábrahámhegy</a:t>
            </a:r>
          </a:p>
          <a:p>
            <a:pPr algn="ctr"/>
            <a:endParaRPr lang="hu-H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Időszakosan magasabb hullámzás okozta vízszintemelkedések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Korszerű mérnökbiológiai és innovatív megoldások: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Strandterületek, sétányok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Közel 20 km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Mögöttes területek csapadékvíz elvezető rendszerének összehangolása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77" y="110114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1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-15688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3480622"/>
            <a:ext cx="8460432" cy="3184310"/>
          </a:xfrm>
        </p:spPr>
        <p:txBody>
          <a:bodyPr>
            <a:normAutofit/>
          </a:bodyPr>
          <a:lstStyle/>
          <a:p>
            <a:pPr algn="l"/>
            <a:endParaRPr lang="hu-H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hu-HU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endParaRPr lang="hu-HU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Belterület: támfal építés (sűrű beépítés), vagy tereprendezés (Keleti-Bozót </a:t>
            </a:r>
            <a:r>
              <a:rPr lang="hu-HU" sz="14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vf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torkolati mű átépítése, Kőröshegyi-Séd Nyugati-körcsatorna fejlesztése)</a:t>
            </a:r>
          </a:p>
          <a:p>
            <a:endParaRPr lang="hu-HU" sz="100" dirty="0">
              <a:solidFill>
                <a:srgbClr val="4BACC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Külterületen: depónia fejlesztés magasítással, fenntartógépek közlekedésére alkalmas szélesítés, koronastabilizáció és kotrás (Tetves-</a:t>
            </a:r>
            <a:r>
              <a:rPr lang="hu-HU" sz="14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sankoló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kotrása, műtárgyfelújítások)</a:t>
            </a: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763688" y="57725"/>
            <a:ext cx="6357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Balaton déli parti kisvízfolyások </a:t>
            </a:r>
            <a:r>
              <a:rPr lang="hu-HU" sz="2400" b="1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védképességének</a:t>
            </a:r>
            <a:r>
              <a:rPr lang="hu-HU" sz="24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javítása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763688" y="1867568"/>
            <a:ext cx="403244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hu-HU" sz="28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97" y="994522"/>
            <a:ext cx="7632847" cy="425761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627784" y="2390788"/>
            <a:ext cx="2710131" cy="2616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hu-HU" sz="1100" b="1" dirty="0"/>
              <a:t>KELETI-BOZÓT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851920" y="2348880"/>
            <a:ext cx="12526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100" b="1" dirty="0"/>
              <a:t>JAMAI-PATAK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067944" y="3199239"/>
            <a:ext cx="135414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dirty="0"/>
          </a:p>
          <a:p>
            <a:endParaRPr lang="hu-HU" b="1" dirty="0"/>
          </a:p>
          <a:p>
            <a:r>
              <a:rPr lang="hu-HU" sz="1100" b="1" dirty="0"/>
              <a:t>TETVES-PATAK</a:t>
            </a:r>
          </a:p>
        </p:txBody>
      </p:sp>
      <p:sp>
        <p:nvSpPr>
          <p:cNvPr id="14" name="Téglalap 13"/>
          <p:cNvSpPr/>
          <p:nvPr/>
        </p:nvSpPr>
        <p:spPr>
          <a:xfrm flipH="1">
            <a:off x="5292080" y="2992522"/>
            <a:ext cx="1152128" cy="2616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hu-HU" sz="1100" b="1" dirty="0"/>
              <a:t>BÜDÖSGÁTI-VÍZ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084168" y="2504422"/>
            <a:ext cx="1728192" cy="2616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hu-HU" sz="1100" b="1" dirty="0"/>
              <a:t>KŐRÖSHEGYI-SÉD-PATAK</a:t>
            </a:r>
          </a:p>
        </p:txBody>
      </p:sp>
      <p:sp>
        <p:nvSpPr>
          <p:cNvPr id="16" name="Téglalap 15"/>
          <p:cNvSpPr/>
          <p:nvPr/>
        </p:nvSpPr>
        <p:spPr>
          <a:xfrm flipH="1">
            <a:off x="7311498" y="2132856"/>
            <a:ext cx="1372346" cy="2616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hu-HU" sz="1100" b="1" dirty="0"/>
              <a:t>ENDRÉDI-PATAK</a:t>
            </a:r>
          </a:p>
        </p:txBody>
      </p:sp>
      <p:sp>
        <p:nvSpPr>
          <p:cNvPr id="17" name="Téglalap 16"/>
          <p:cNvSpPr/>
          <p:nvPr/>
        </p:nvSpPr>
        <p:spPr>
          <a:xfrm>
            <a:off x="5004048" y="1549363"/>
            <a:ext cx="1080120" cy="2616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hu-HU" sz="1100" b="1" dirty="0">
                <a:latin typeface="Verdana" panose="020B0604030504040204" pitchFamily="34" charset="0"/>
                <a:ea typeface="Verdana" panose="020B0604030504040204" pitchFamily="34" charset="0"/>
              </a:rPr>
              <a:t>Kimetszés</a:t>
            </a:r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4140857"/>
            <a:ext cx="6051866" cy="1126802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60" y="40693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6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762" y="0"/>
            <a:ext cx="9143085" cy="6858000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734236" y="1772816"/>
            <a:ext cx="828708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Előzmény:</a:t>
            </a:r>
            <a:r>
              <a:rPr lang="hu-HU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Preventív intézkedések a Balatont érintő vízminőségi problémák hosszú távon fenntartható kezelésére (KEHOP-1.3.0-15-2017-00018) projekt keretében valósult meg:</a:t>
            </a:r>
          </a:p>
          <a:p>
            <a:pPr marL="342900" indent="-342900">
              <a:buAutoNum type="arabicPeriod"/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Lesence rendszer fejlesztése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Lesence szűrőmezőt vízminőségvédelmi létesítményként hozták létre 1986-ban, eredetileg 104 ha területen. Az utóbbi néhány évben azonban már nem tudta vízminőségvédelmi feledatát ellátni, szükség volt a részleges rekonstrukciójára és a szűrőkapacitásának, tápanyagvisszatartási hatásfokának növelésére.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Szűrőmezőn fejlesztés vonalas és felületi kotrások, </a:t>
            </a:r>
            <a:r>
              <a:rPr lang="hu-HU" sz="14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fenékleürítő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műtárgy építése és kivezető bukó műtárgyak felújítása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Nádas szűrőmezőn monitoring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Nem az eredeti állapot helyreállítása történt meg, hanem mozaikos kotrásra került sor a víz beáramlásának elősegítése érdekében.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1400" dirty="0">
              <a:solidFill>
                <a:srgbClr val="4BACC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16632"/>
            <a:ext cx="992940" cy="101099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051720" y="901121"/>
            <a:ext cx="5472608" cy="428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hu-HU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Lesence rendszer fejlesztése II. ütem</a:t>
            </a:r>
          </a:p>
        </p:txBody>
      </p:sp>
      <p:pic>
        <p:nvPicPr>
          <p:cNvPr id="7" name="Kép 6" descr="Lesence-szűrőmező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2936"/>
            <a:ext cx="7992888" cy="38785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/>
          <p:cNvSpPr txBox="1"/>
          <p:nvPr/>
        </p:nvSpPr>
        <p:spPr>
          <a:xfrm>
            <a:off x="3635896" y="2987766"/>
            <a:ext cx="5075240" cy="477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II. ütem célja: tápanyageltávolítási hatásfok növelése </a:t>
            </a:r>
          </a:p>
        </p:txBody>
      </p:sp>
    </p:spTree>
    <p:extLst>
      <p:ext uri="{BB962C8B-B14F-4D97-AF65-F5344CB8AC3E}">
        <p14:creationId xmlns:p14="http://schemas.microsoft.com/office/powerpoint/2010/main" val="33123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8280920" cy="5616624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Sió-csatorna jobb part települések védelme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Magasparti szakaszok védelme Pálfa, Sárszentmihály, </a:t>
            </a:r>
            <a:r>
              <a:rPr lang="hu-HU" sz="16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Uzd</a:t>
            </a:r>
            <a:endParaRPr lang="hu-HU" sz="1600" dirty="0">
              <a:solidFill>
                <a:srgbClr val="4BACC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Sió-csatorna és Nádor-csatorna árvízvédelmi fejlesztése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Védelmi művek magassági hiányai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Sió-csatorna és a Nádor-csatorna közötti vízkormányzás 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Összekötő csatorna létesítése</a:t>
            </a:r>
          </a:p>
          <a:p>
            <a:pPr algn="just">
              <a:lnSpc>
                <a:spcPct val="150000"/>
              </a:lnSpc>
            </a:pPr>
            <a:endParaRPr lang="hu-HU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123728" y="159333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SIÓ-CSATORNA VÍZRENDSZERÉNEK TOVÁBBI FEJLESZTÉSE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pic>
        <p:nvPicPr>
          <p:cNvPr id="11" name="Kép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49198"/>
            <a:ext cx="3744416" cy="2532130"/>
          </a:xfrm>
          <a:prstGeom prst="rect">
            <a:avLst/>
          </a:prstGeom>
        </p:spPr>
      </p:pic>
      <p:pic>
        <p:nvPicPr>
          <p:cNvPr id="12" name="Kép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13" y="3830606"/>
            <a:ext cx="3637827" cy="255072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77" y="69334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32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8280920" cy="56166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hu-HU" sz="16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Sió-csatorna és a Nádor-csatorna közötti vízkormányzás 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Összekötő csatorna létesítése</a:t>
            </a:r>
          </a:p>
          <a:p>
            <a:pPr algn="just">
              <a:lnSpc>
                <a:spcPct val="150000"/>
              </a:lnSpc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térség meghatározó vízfolyása kétség kívül a Sió-csatorna, azonban a Séd-Nádor-</a:t>
            </a:r>
            <a:r>
              <a:rPr lang="hu-HU" sz="14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Gaja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vízrendszer és a Velencei-tó vízrendszerének vizeit a Nádor-csatorna szállítja, befogadója Sióagárd térségében a Sió-csatorna. </a:t>
            </a:r>
          </a:p>
          <a:p>
            <a:pPr algn="just">
              <a:lnSpc>
                <a:spcPct val="150000"/>
              </a:lnSpc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tervezett létesítmény alapelve, hogy a két vízfolyás Pálfa alatti összekötésével, árvizek esetén a „szomszédos” meder tehermentesítheti az árvízzel terhelt vízfolyásszakaszt. </a:t>
            </a:r>
          </a:p>
          <a:p>
            <a:pPr algn="just">
              <a:lnSpc>
                <a:spcPct val="150000"/>
              </a:lnSpc>
            </a:pPr>
            <a:endParaRPr lang="hu-H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123728" y="159333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SIÓ-CSATORNA VÍZRENDSZERÉNEK TOVÁBBI FEJLESZTÉSE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pic>
        <p:nvPicPr>
          <p:cNvPr id="11" name="Kép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09" y="3677957"/>
            <a:ext cx="6264696" cy="291465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49" y="69334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7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55576" y="1052736"/>
            <a:ext cx="8280920" cy="561662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</a:t>
            </a:r>
            <a:r>
              <a:rPr lang="hu-HU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Vésztározás</a:t>
            </a: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és vízvisszatartás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Tározás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Öntözés</a:t>
            </a:r>
          </a:p>
          <a:p>
            <a:pPr algn="just">
              <a:lnSpc>
                <a:spcPct val="150000"/>
              </a:lnSpc>
            </a:pP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</a:t>
            </a: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b="1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Megújuló energia ösztönzés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Duzzasztás a Sió-csatornán</a:t>
            </a:r>
          </a:p>
          <a:p>
            <a:pPr algn="just">
              <a:lnSpc>
                <a:spcPct val="150000"/>
              </a:lnSpc>
            </a:pPr>
            <a:r>
              <a:rPr lang="hu-HU" sz="1400" dirty="0">
                <a:solidFill>
                  <a:srgbClr val="4BACC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fejlesztés révén vízvisszatartás, öntözésfejlesztés, természetvédelmi és turisztikai célok valósulhatnak meg.</a:t>
            </a: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1" indent="-34289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75856" y="4545124"/>
            <a:ext cx="5040560" cy="1980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123728" y="159333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SIÓ-CSATORNA VÍZRENDSZERÉNEK TOVÁBBI FEJLESZTÉSE</a:t>
            </a:r>
          </a:p>
        </p:txBody>
      </p:sp>
      <p:sp>
        <p:nvSpPr>
          <p:cNvPr id="32" name="Téglalap 31"/>
          <p:cNvSpPr/>
          <p:nvPr/>
        </p:nvSpPr>
        <p:spPr>
          <a:xfrm>
            <a:off x="395536" y="1556792"/>
            <a:ext cx="82089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pic>
        <p:nvPicPr>
          <p:cNvPr id="10" name="Kép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7" y="3645024"/>
            <a:ext cx="3459560" cy="2640717"/>
          </a:xfrm>
          <a:prstGeom prst="rect">
            <a:avLst/>
          </a:prstGeom>
        </p:spPr>
      </p:pic>
      <p:pic>
        <p:nvPicPr>
          <p:cNvPr id="11" name="Kép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53" y="3645024"/>
            <a:ext cx="4836795" cy="2649664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77" y="69334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4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683568" y="2564904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kern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Köszönöm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kern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megtisztelő figyelmet</a:t>
            </a: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3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965417" y="613417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kern="0" noProof="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Előrejelzés</a:t>
            </a: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7" y="1412776"/>
            <a:ext cx="74771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60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6" name="Tartalom helye 1"/>
          <p:cNvSpPr txBox="1">
            <a:spLocks/>
          </p:cNvSpPr>
          <p:nvPr/>
        </p:nvSpPr>
        <p:spPr>
          <a:xfrm>
            <a:off x="796672" y="1578439"/>
            <a:ext cx="793122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1995-től 2018-ig a vízminőség jellemzően jó volt, </a:t>
            </a:r>
          </a:p>
          <a:p>
            <a:pPr>
              <a:lnSpc>
                <a:spcPct val="114000"/>
              </a:lnSpc>
            </a:pP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lokális problémák rendszeresen előfordultak (vízhiány, árvíz, halpusztulás, </a:t>
            </a:r>
            <a:r>
              <a:rPr lang="hu-HU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hínarasodás</a:t>
            </a: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hu-HU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algásodás</a:t>
            </a: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idegenhonos fajok elszaporodása, stb.),</a:t>
            </a:r>
          </a:p>
          <a:p>
            <a:pPr>
              <a:lnSpc>
                <a:spcPct val="114000"/>
              </a:lnSpc>
            </a:pP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2019-ben augusztus végén tömegesen jelentek meg az algák  a tóban, feltűnő vízvirágzást, és a valaha mért legmagasabb klorofill értéket produkálva,</a:t>
            </a:r>
          </a:p>
          <a:p>
            <a:pPr>
              <a:lnSpc>
                <a:spcPct val="114000"/>
              </a:lnSpc>
            </a:pP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Olyan algatársulás szaporodott el, amire korábban nem volt példa,</a:t>
            </a:r>
          </a:p>
          <a:p>
            <a:pPr>
              <a:lnSpc>
                <a:spcPct val="114000"/>
              </a:lnSpc>
            </a:pP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2020-2023 között a jelenség nem ismétlődött meg, de lokális és kiterjedt </a:t>
            </a:r>
            <a:r>
              <a:rPr lang="hu-HU" sz="20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algásodások</a:t>
            </a:r>
            <a:r>
              <a:rPr lang="hu-HU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előfordultak.</a:t>
            </a:r>
          </a:p>
        </p:txBody>
      </p:sp>
      <p:sp>
        <p:nvSpPr>
          <p:cNvPr id="7" name="Téglalap 6"/>
          <p:cNvSpPr/>
          <p:nvPr/>
        </p:nvSpPr>
        <p:spPr>
          <a:xfrm>
            <a:off x="961147" y="842943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Balaton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trofitásának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alakulása</a:t>
            </a:r>
            <a:endParaRPr kumimoji="0" lang="hu-HU" sz="1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1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Éves klorofill maximumok</a:t>
            </a:r>
          </a:p>
        </p:txBody>
      </p:sp>
      <p:graphicFrame>
        <p:nvGraphicFramePr>
          <p:cNvPr id="9" name="Diagra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47333"/>
              </p:ext>
            </p:extLst>
          </p:nvPr>
        </p:nvGraphicFramePr>
        <p:xfrm>
          <a:off x="0" y="1198694"/>
          <a:ext cx="9144000" cy="564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2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763688" y="260648"/>
            <a:ext cx="6341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Planktonikus </a:t>
            </a:r>
            <a:r>
              <a:rPr lang="hu-HU" sz="2400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eutrofizáció</a:t>
            </a:r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2019 augusztus vége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" y="1119032"/>
            <a:ext cx="4578626" cy="329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25" y="1103792"/>
            <a:ext cx="4579495" cy="330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06077"/>
            <a:ext cx="3535017" cy="24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92" y="4413398"/>
            <a:ext cx="3341743" cy="244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339752" y="2737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Szigetüzemű monitoring állomás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7" y="1350934"/>
            <a:ext cx="7236296" cy="542722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31" y="1329914"/>
            <a:ext cx="7031105" cy="527168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9" y="1168256"/>
            <a:ext cx="7546923" cy="56584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87" y="1178481"/>
            <a:ext cx="4234827" cy="5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637673" y="409091"/>
            <a:ext cx="58686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BAHART </a:t>
            </a:r>
            <a:r>
              <a:rPr lang="hu-HU" sz="2000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Zrt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újonnan épített hajóinak a Sió-csatornán a Balatonba történő szállítása</a:t>
            </a:r>
          </a:p>
        </p:txBody>
      </p:sp>
      <p:sp>
        <p:nvSpPr>
          <p:cNvPr id="5" name="Téglalap 4"/>
          <p:cNvSpPr/>
          <p:nvPr/>
        </p:nvSpPr>
        <p:spPr>
          <a:xfrm>
            <a:off x="827584" y="1402956"/>
            <a:ext cx="79003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2023. június 13. - balatoni vízeresztés megkezdése a siófoki hajózsilipen keresztül.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2023. június 17. - a Siófoki hajózsilip üzempróba keretében 10 db úszóegység (Izsó+3 munkacsónak, Zánka, BHG, Szikra,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Krems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Kisfelmérő és Kisfaludy úszóegységek)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átzsilipelése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Balatonról a Sió-csatorna belterületi szakaszára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2023. június 22. - BAHART konvoj (2 db komp és 2 db katamarán) megérkezése a Sió-csatorna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torkolatához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Sió Torkolati Műnél történő behajózást követően a Garda felmérőhajó, illetve a műszaki kiszolgáló hajókat követve indulás a Balaton felé.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2023. június 26. - BAHART katamaránok és kompok segítőhajóikkal megérkeztek Tolnanémedi térségébe.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2023. június 28. - BAHART konvoj Balatonkiliti mederduzzasztón való áthajózása.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flotta mozgatásában részt vevő hajók (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Neptun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Szigetköz, MAHARD 3 hajója) a sikeres átkelést követően völgymenetben elindultak a Sió-csatornán a Duna irányába.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Átzsilipelésük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Sió Torkolati Műnél 2023. június 30-án történt meg.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2023. július 3. - BAHART hajóflotta és a kiszolgáló műszaki úszóegységek Balatonra történő </a:t>
            </a:r>
            <a:r>
              <a:rPr lang="hu-HU" sz="14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átzsilipelése</a:t>
            </a:r>
            <a:r>
              <a:rPr lang="hu-HU" sz="1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24" y="187199"/>
            <a:ext cx="992940" cy="10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7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5888</TotalTime>
  <Words>2386</Words>
  <Application>Microsoft Office PowerPoint</Application>
  <PresentationFormat>Diavetítés a képernyőre (4:3 oldalarány)</PresentationFormat>
  <Paragraphs>325</Paragraphs>
  <Slides>37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Times New Roman CE</vt:lpstr>
      <vt:lpstr>Verdana</vt:lpstr>
      <vt:lpstr>Office-téma</vt:lpstr>
      <vt:lpstr>1_Office-téma</vt:lpstr>
      <vt:lpstr>2_Office-téma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Berta Katalin</dc:creator>
  <cp:lastModifiedBy>Szövetség Balatoni</cp:lastModifiedBy>
  <cp:revision>396</cp:revision>
  <dcterms:created xsi:type="dcterms:W3CDTF">2017-02-22T08:29:19Z</dcterms:created>
  <dcterms:modified xsi:type="dcterms:W3CDTF">2023-12-06T08:28:22Z</dcterms:modified>
</cp:coreProperties>
</file>